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9" r:id="rId13"/>
    <p:sldId id="273" r:id="rId14"/>
    <p:sldId id="271" r:id="rId15"/>
    <p:sldId id="272" r:id="rId16"/>
  </p:sldIdLst>
  <p:sldSz cx="18288000" cy="10287000"/>
  <p:notesSz cx="6858000" cy="9144000"/>
  <p:embeddedFontLst>
    <p:embeddedFont>
      <p:font typeface="Archivo Narrow" panose="020B0604020202020204" charset="0"/>
      <p:regular r:id="rId17"/>
    </p:embeddedFont>
    <p:embeddedFont>
      <p:font typeface="Archivo Narrow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image" Target="../media/image1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53" b="-9353"/>
            </a:stretch>
          </a:blipFill>
        </p:spPr>
        <p:txBody>
          <a:bodyPr/>
          <a:lstStyle/>
          <a:p>
            <a:endParaRPr lang="es-MX"/>
          </a:p>
        </p:txBody>
      </p:sp>
      <p:sp>
        <p:nvSpPr>
          <p:cNvPr id="3" name="Freeform 3"/>
          <p:cNvSpPr/>
          <p:nvPr/>
        </p:nvSpPr>
        <p:spPr>
          <a:xfrm>
            <a:off x="7434748" y="1724995"/>
            <a:ext cx="3945933" cy="3945933"/>
          </a:xfrm>
          <a:custGeom>
            <a:avLst/>
            <a:gdLst/>
            <a:ahLst/>
            <a:cxnLst/>
            <a:rect l="l" t="t" r="r" b="b"/>
            <a:pathLst>
              <a:path w="3945933" h="3945933">
                <a:moveTo>
                  <a:pt x="0" y="0"/>
                </a:moveTo>
                <a:lnTo>
                  <a:pt x="3945932" y="0"/>
                </a:lnTo>
                <a:lnTo>
                  <a:pt x="3945932" y="3945933"/>
                </a:lnTo>
                <a:lnTo>
                  <a:pt x="0" y="3945933"/>
                </a:lnTo>
                <a:lnTo>
                  <a:pt x="0" y="0"/>
                </a:lnTo>
                <a:close/>
              </a:path>
            </a:pathLst>
          </a:custGeom>
          <a:blipFill>
            <a:blip r:embed="rId3"/>
            <a:stretch>
              <a:fillRect/>
            </a:stretch>
          </a:blipFill>
        </p:spPr>
        <p:txBody>
          <a:bodyPr/>
          <a:lstStyle/>
          <a:p>
            <a:endParaRPr lang="es-MX"/>
          </a:p>
        </p:txBody>
      </p:sp>
      <p:grpSp>
        <p:nvGrpSpPr>
          <p:cNvPr id="4" name="Group 4"/>
          <p:cNvGrpSpPr/>
          <p:nvPr/>
        </p:nvGrpSpPr>
        <p:grpSpPr>
          <a:xfrm>
            <a:off x="13758112" y="-4102512"/>
            <a:ext cx="10689723" cy="10262424"/>
            <a:chOff x="0" y="0"/>
            <a:chExt cx="752667" cy="722581"/>
          </a:xfrm>
        </p:grpSpPr>
        <p:sp>
          <p:nvSpPr>
            <p:cNvPr id="5" name="Freeform 5"/>
            <p:cNvSpPr/>
            <p:nvPr/>
          </p:nvSpPr>
          <p:spPr>
            <a:xfrm>
              <a:off x="-575" y="-575"/>
              <a:ext cx="753818" cy="723731"/>
            </a:xfrm>
            <a:custGeom>
              <a:avLst/>
              <a:gdLst/>
              <a:ahLst/>
              <a:cxnLst/>
              <a:rect l="l" t="t" r="r" b="b"/>
              <a:pathLst>
                <a:path w="753818" h="723731">
                  <a:moveTo>
                    <a:pt x="413303" y="2268"/>
                  </a:moveTo>
                  <a:lnTo>
                    <a:pt x="425291" y="58308"/>
                  </a:lnTo>
                  <a:cubicBezTo>
                    <a:pt x="448494" y="61714"/>
                    <a:pt x="471236" y="67554"/>
                    <a:pt x="493103" y="75748"/>
                  </a:cubicBezTo>
                  <a:lnTo>
                    <a:pt x="532670" y="32976"/>
                  </a:lnTo>
                  <a:cubicBezTo>
                    <a:pt x="554811" y="42633"/>
                    <a:pt x="575924" y="54341"/>
                    <a:pt x="595713" y="67910"/>
                  </a:cubicBezTo>
                  <a:lnTo>
                    <a:pt x="576912" y="122200"/>
                  </a:lnTo>
                  <a:cubicBezTo>
                    <a:pt x="595230" y="136288"/>
                    <a:pt x="611877" y="152265"/>
                    <a:pt x="626554" y="169856"/>
                  </a:cubicBezTo>
                  <a:lnTo>
                    <a:pt x="683095" y="151800"/>
                  </a:lnTo>
                  <a:cubicBezTo>
                    <a:pt x="697237" y="170799"/>
                    <a:pt x="709426" y="191071"/>
                    <a:pt x="719494" y="212326"/>
                  </a:cubicBezTo>
                  <a:lnTo>
                    <a:pt x="674940" y="250311"/>
                  </a:lnTo>
                  <a:cubicBezTo>
                    <a:pt x="683467" y="271307"/>
                    <a:pt x="689560" y="293138"/>
                    <a:pt x="693110" y="315407"/>
                  </a:cubicBezTo>
                  <a:lnTo>
                    <a:pt x="751477" y="326924"/>
                  </a:lnTo>
                  <a:cubicBezTo>
                    <a:pt x="753817" y="350163"/>
                    <a:pt x="753817" y="373567"/>
                    <a:pt x="751477" y="396807"/>
                  </a:cubicBezTo>
                  <a:lnTo>
                    <a:pt x="693110" y="408310"/>
                  </a:lnTo>
                  <a:cubicBezTo>
                    <a:pt x="689560" y="430593"/>
                    <a:pt x="683467" y="452423"/>
                    <a:pt x="674940" y="473419"/>
                  </a:cubicBezTo>
                  <a:lnTo>
                    <a:pt x="719494" y="511405"/>
                  </a:lnTo>
                  <a:cubicBezTo>
                    <a:pt x="709426" y="532660"/>
                    <a:pt x="697237" y="552918"/>
                    <a:pt x="683095" y="571917"/>
                  </a:cubicBezTo>
                  <a:lnTo>
                    <a:pt x="626554" y="553875"/>
                  </a:lnTo>
                  <a:cubicBezTo>
                    <a:pt x="611877" y="571452"/>
                    <a:pt x="595230" y="587443"/>
                    <a:pt x="576912" y="601532"/>
                  </a:cubicBezTo>
                  <a:lnTo>
                    <a:pt x="595713" y="655808"/>
                  </a:lnTo>
                  <a:cubicBezTo>
                    <a:pt x="575924" y="669390"/>
                    <a:pt x="554811" y="681084"/>
                    <a:pt x="532670" y="690755"/>
                  </a:cubicBezTo>
                  <a:lnTo>
                    <a:pt x="493103" y="647982"/>
                  </a:lnTo>
                  <a:cubicBezTo>
                    <a:pt x="471236" y="656163"/>
                    <a:pt x="448494" y="662017"/>
                    <a:pt x="425291" y="665423"/>
                  </a:cubicBezTo>
                  <a:lnTo>
                    <a:pt x="413303" y="721463"/>
                  </a:lnTo>
                  <a:cubicBezTo>
                    <a:pt x="389095" y="723731"/>
                    <a:pt x="364717" y="723731"/>
                    <a:pt x="340508" y="721463"/>
                  </a:cubicBezTo>
                  <a:lnTo>
                    <a:pt x="328520" y="665423"/>
                  </a:lnTo>
                  <a:cubicBezTo>
                    <a:pt x="305316" y="662017"/>
                    <a:pt x="282576" y="656163"/>
                    <a:pt x="260707" y="647982"/>
                  </a:cubicBezTo>
                  <a:lnTo>
                    <a:pt x="221132" y="690755"/>
                  </a:lnTo>
                  <a:cubicBezTo>
                    <a:pt x="199005" y="681084"/>
                    <a:pt x="177889" y="669390"/>
                    <a:pt x="158099" y="655808"/>
                  </a:cubicBezTo>
                  <a:lnTo>
                    <a:pt x="176907" y="601532"/>
                  </a:lnTo>
                  <a:cubicBezTo>
                    <a:pt x="158583" y="587443"/>
                    <a:pt x="141927" y="571452"/>
                    <a:pt x="127252" y="553875"/>
                  </a:cubicBezTo>
                  <a:lnTo>
                    <a:pt x="70715" y="571917"/>
                  </a:lnTo>
                  <a:cubicBezTo>
                    <a:pt x="56581" y="552918"/>
                    <a:pt x="44384" y="532660"/>
                    <a:pt x="34311" y="511405"/>
                  </a:cubicBezTo>
                  <a:lnTo>
                    <a:pt x="78865" y="473419"/>
                  </a:lnTo>
                  <a:cubicBezTo>
                    <a:pt x="70345" y="452423"/>
                    <a:pt x="64246" y="430593"/>
                    <a:pt x="60698" y="408310"/>
                  </a:cubicBezTo>
                  <a:lnTo>
                    <a:pt x="2338" y="396807"/>
                  </a:lnTo>
                  <a:cubicBezTo>
                    <a:pt x="0" y="373567"/>
                    <a:pt x="0" y="350163"/>
                    <a:pt x="2338" y="326924"/>
                  </a:cubicBezTo>
                  <a:lnTo>
                    <a:pt x="60698" y="315407"/>
                  </a:lnTo>
                  <a:cubicBezTo>
                    <a:pt x="64246" y="293138"/>
                    <a:pt x="70345" y="271307"/>
                    <a:pt x="78865" y="250311"/>
                  </a:cubicBezTo>
                  <a:lnTo>
                    <a:pt x="34311" y="212326"/>
                  </a:lnTo>
                  <a:cubicBezTo>
                    <a:pt x="44384" y="191071"/>
                    <a:pt x="56581" y="170799"/>
                    <a:pt x="70715" y="151800"/>
                  </a:cubicBezTo>
                  <a:lnTo>
                    <a:pt x="127252" y="169856"/>
                  </a:lnTo>
                  <a:cubicBezTo>
                    <a:pt x="141927" y="152265"/>
                    <a:pt x="158583" y="136288"/>
                    <a:pt x="176907" y="122200"/>
                  </a:cubicBezTo>
                  <a:lnTo>
                    <a:pt x="158099" y="67910"/>
                  </a:lnTo>
                  <a:cubicBezTo>
                    <a:pt x="177889" y="54341"/>
                    <a:pt x="199005" y="42633"/>
                    <a:pt x="221132" y="32976"/>
                  </a:cubicBezTo>
                  <a:lnTo>
                    <a:pt x="260707" y="75748"/>
                  </a:lnTo>
                  <a:cubicBezTo>
                    <a:pt x="282576" y="67554"/>
                    <a:pt x="305316" y="61714"/>
                    <a:pt x="328520" y="58308"/>
                  </a:cubicBezTo>
                  <a:lnTo>
                    <a:pt x="340508" y="2268"/>
                  </a:lnTo>
                  <a:cubicBezTo>
                    <a:pt x="364717" y="0"/>
                    <a:pt x="389095" y="0"/>
                    <a:pt x="413303" y="2268"/>
                  </a:cubicBezTo>
                  <a:close/>
                  <a:moveTo>
                    <a:pt x="376906" y="136070"/>
                  </a:moveTo>
                  <a:cubicBezTo>
                    <a:pt x="247093" y="136070"/>
                    <a:pt x="141713" y="237249"/>
                    <a:pt x="141713" y="361859"/>
                  </a:cubicBezTo>
                  <a:cubicBezTo>
                    <a:pt x="141713" y="486482"/>
                    <a:pt x="247093" y="587661"/>
                    <a:pt x="376906" y="587661"/>
                  </a:cubicBezTo>
                  <a:cubicBezTo>
                    <a:pt x="506714" y="587661"/>
                    <a:pt x="612101" y="486482"/>
                    <a:pt x="612101" y="361859"/>
                  </a:cubicBezTo>
                  <a:cubicBezTo>
                    <a:pt x="612101" y="237249"/>
                    <a:pt x="506714" y="136070"/>
                    <a:pt x="376906" y="136070"/>
                  </a:cubicBezTo>
                  <a:close/>
                </a:path>
              </a:pathLst>
            </a:custGeom>
            <a:solidFill>
              <a:srgbClr val="1800AD"/>
            </a:solidFill>
          </p:spPr>
          <p:txBody>
            <a:bodyPr/>
            <a:lstStyle/>
            <a:p>
              <a:endParaRPr lang="es-MX"/>
            </a:p>
          </p:txBody>
        </p:sp>
        <p:sp>
          <p:nvSpPr>
            <p:cNvPr id="6" name="TextBox 6"/>
            <p:cNvSpPr txBox="1"/>
            <p:nvPr/>
          </p:nvSpPr>
          <p:spPr>
            <a:xfrm>
              <a:off x="149236" y="95645"/>
              <a:ext cx="454196" cy="48366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400000">
            <a:off x="-132820" y="1701236"/>
            <a:ext cx="5131212" cy="2808172"/>
          </a:xfrm>
          <a:custGeom>
            <a:avLst/>
            <a:gdLst/>
            <a:ahLst/>
            <a:cxnLst/>
            <a:rect l="l" t="t" r="r" b="b"/>
            <a:pathLst>
              <a:path w="5131212" h="2808172">
                <a:moveTo>
                  <a:pt x="0" y="0"/>
                </a:moveTo>
                <a:lnTo>
                  <a:pt x="5131212" y="0"/>
                </a:lnTo>
                <a:lnTo>
                  <a:pt x="5131212" y="2808172"/>
                </a:lnTo>
                <a:lnTo>
                  <a:pt x="0" y="28081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grpSp>
        <p:nvGrpSpPr>
          <p:cNvPr id="8" name="Group 8"/>
          <p:cNvGrpSpPr/>
          <p:nvPr/>
        </p:nvGrpSpPr>
        <p:grpSpPr>
          <a:xfrm rot="5400000">
            <a:off x="15719854" y="8005434"/>
            <a:ext cx="1482905" cy="12975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0" name="TextBox 10"/>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836872" y="7554930"/>
            <a:ext cx="9628460" cy="639379"/>
          </a:xfrm>
          <a:prstGeom prst="rect">
            <a:avLst/>
          </a:prstGeom>
        </p:spPr>
        <p:txBody>
          <a:bodyPr lIns="0" tIns="0" rIns="0" bIns="0" rtlCol="0" anchor="t">
            <a:spAutoFit/>
          </a:bodyPr>
          <a:lstStyle/>
          <a:p>
            <a:pPr algn="l">
              <a:lnSpc>
                <a:spcPts val="5179"/>
              </a:lnSpc>
            </a:pPr>
            <a:r>
              <a:rPr lang="en-US" sz="3699">
                <a:solidFill>
                  <a:srgbClr val="1800AD"/>
                </a:solidFill>
                <a:latin typeface="Archivo Narrow"/>
                <a:ea typeface="Archivo Narrow"/>
                <a:cs typeface="Archivo Narrow"/>
                <a:sym typeface="Archivo Narrow"/>
              </a:rPr>
              <a:t>Tema 2:  Clases y objetos</a:t>
            </a:r>
          </a:p>
        </p:txBody>
      </p:sp>
      <p:grpSp>
        <p:nvGrpSpPr>
          <p:cNvPr id="12" name="Group 12"/>
          <p:cNvGrpSpPr/>
          <p:nvPr/>
        </p:nvGrpSpPr>
        <p:grpSpPr>
          <a:xfrm rot="5400000">
            <a:off x="14422312" y="8005434"/>
            <a:ext cx="1482905" cy="1297542"/>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4" name="TextBox 14"/>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3124770" y="8005434"/>
            <a:ext cx="1482905" cy="12975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7" name="TextBox 17"/>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836872" y="6552899"/>
            <a:ext cx="11975663" cy="1078231"/>
          </a:xfrm>
          <a:prstGeom prst="rect">
            <a:avLst/>
          </a:prstGeom>
        </p:spPr>
        <p:txBody>
          <a:bodyPr lIns="0" tIns="0" rIns="0" bIns="0" rtlCol="0" anchor="t">
            <a:spAutoFit/>
          </a:bodyPr>
          <a:lstStyle/>
          <a:p>
            <a:pPr algn="l">
              <a:lnSpc>
                <a:spcPts val="8819"/>
              </a:lnSpc>
            </a:pPr>
            <a:r>
              <a:rPr lang="en-US" sz="6299">
                <a:solidFill>
                  <a:srgbClr val="1800AD"/>
                </a:solidFill>
                <a:latin typeface="Archivo Narrow"/>
                <a:ea typeface="Archivo Narrow"/>
                <a:cs typeface="Archivo Narrow"/>
                <a:sym typeface="Archivo Narrow"/>
              </a:rPr>
              <a:t>Instituto Tecnologico de Orizaba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762711" y="5132784"/>
            <a:ext cx="4762578" cy="3744933"/>
          </a:xfrm>
          <a:custGeom>
            <a:avLst/>
            <a:gdLst/>
            <a:ahLst/>
            <a:cxnLst/>
            <a:rect l="l" t="t" r="r" b="b"/>
            <a:pathLst>
              <a:path w="4762578" h="3744933">
                <a:moveTo>
                  <a:pt x="0" y="0"/>
                </a:moveTo>
                <a:lnTo>
                  <a:pt x="4762578" y="0"/>
                </a:lnTo>
                <a:lnTo>
                  <a:pt x="4762578" y="3744933"/>
                </a:lnTo>
                <a:lnTo>
                  <a:pt x="0" y="3744933"/>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168174" y="2560195"/>
            <a:ext cx="13994747" cy="2990215"/>
          </a:xfrm>
          <a:prstGeom prst="rect">
            <a:avLst/>
          </a:prstGeom>
        </p:spPr>
        <p:txBody>
          <a:bodyPr lIns="0" tIns="0" rIns="0" bIns="0" rtlCol="0" anchor="t">
            <a:spAutoFit/>
          </a:bodyPr>
          <a:lstStyle/>
          <a:p>
            <a:pPr algn="just">
              <a:lnSpc>
                <a:spcPts val="4759"/>
              </a:lnSpc>
            </a:pPr>
            <a:r>
              <a:rPr lang="en-US" sz="3399" dirty="0">
                <a:solidFill>
                  <a:srgbClr val="000000"/>
                </a:solidFill>
                <a:latin typeface="Archivo Narrow"/>
                <a:ea typeface="Archivo Narrow"/>
                <a:cs typeface="Archivo Narrow"/>
                <a:sym typeface="Archivo Narrow"/>
              </a:rPr>
              <a:t>Se </a:t>
            </a:r>
            <a:r>
              <a:rPr lang="en-US" sz="3399" dirty="0" err="1">
                <a:solidFill>
                  <a:srgbClr val="000000"/>
                </a:solidFill>
                <a:latin typeface="Archivo Narrow"/>
                <a:ea typeface="Archivo Narrow"/>
                <a:cs typeface="Archivo Narrow"/>
                <a:sym typeface="Archivo Narrow"/>
              </a:rPr>
              <a:t>realiza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utilizando</a:t>
            </a:r>
            <a:r>
              <a:rPr lang="en-US" sz="3399" dirty="0">
                <a:solidFill>
                  <a:srgbClr val="000000"/>
                </a:solidFill>
                <a:latin typeface="Archivo Narrow"/>
                <a:ea typeface="Archivo Narrow"/>
                <a:cs typeface="Archivo Narrow"/>
                <a:sym typeface="Archivo Narrow"/>
              </a:rPr>
              <a:t> la palabra clave </a:t>
            </a:r>
            <a:r>
              <a:rPr lang="en-US" sz="3399" b="1" dirty="0">
                <a:solidFill>
                  <a:srgbClr val="000000"/>
                </a:solidFill>
                <a:latin typeface="Archivo Narrow Bold"/>
                <a:ea typeface="Archivo Narrow Bold"/>
                <a:cs typeface="Archivo Narrow Bold"/>
                <a:sym typeface="Archivo Narrow Bold"/>
              </a:rPr>
              <a:t>this</a:t>
            </a:r>
            <a:r>
              <a:rPr lang="en-US" sz="3399" dirty="0">
                <a:solidFill>
                  <a:srgbClr val="000000"/>
                </a:solidFill>
                <a:latin typeface="Archivo Narrow"/>
                <a:ea typeface="Archivo Narrow"/>
                <a:cs typeface="Archivo Narrow"/>
                <a:sym typeface="Archivo Narrow"/>
              </a:rPr>
              <a:t>. Esta palabra se </a:t>
            </a:r>
            <a:r>
              <a:rPr lang="en-US" sz="3399" dirty="0" err="1">
                <a:solidFill>
                  <a:srgbClr val="000000"/>
                </a:solidFill>
                <a:latin typeface="Archivo Narrow"/>
                <a:ea typeface="Archivo Narrow"/>
                <a:cs typeface="Archivo Narrow"/>
                <a:sym typeface="Archivo Narrow"/>
              </a:rPr>
              <a:t>usa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dentro</a:t>
            </a:r>
            <a:r>
              <a:rPr lang="en-US" sz="3399" dirty="0">
                <a:solidFill>
                  <a:srgbClr val="000000"/>
                </a:solidFill>
                <a:latin typeface="Archivo Narrow"/>
                <a:ea typeface="Archivo Narrow"/>
                <a:cs typeface="Archivo Narrow"/>
                <a:sym typeface="Archivo Narrow"/>
              </a:rPr>
              <a:t> de un </a:t>
            </a:r>
            <a:r>
              <a:rPr lang="en-US" sz="3399" dirty="0" err="1">
                <a:solidFill>
                  <a:srgbClr val="000000"/>
                </a:solidFill>
                <a:latin typeface="Archivo Narrow"/>
                <a:ea typeface="Archivo Narrow"/>
                <a:cs typeface="Archivo Narrow"/>
                <a:sym typeface="Archivo Narrow"/>
              </a:rPr>
              <a:t>método</a:t>
            </a:r>
            <a:r>
              <a:rPr lang="en-US" sz="3399" dirty="0">
                <a:solidFill>
                  <a:srgbClr val="000000"/>
                </a:solidFill>
                <a:latin typeface="Archivo Narrow"/>
                <a:ea typeface="Archivo Narrow"/>
                <a:cs typeface="Archivo Narrow"/>
                <a:sym typeface="Archivo Narrow"/>
              </a:rPr>
              <a:t> o constructor para </a:t>
            </a:r>
            <a:r>
              <a:rPr lang="en-US" sz="3399" dirty="0" err="1">
                <a:solidFill>
                  <a:srgbClr val="000000"/>
                </a:solidFill>
                <a:latin typeface="Archivo Narrow"/>
                <a:ea typeface="Archivo Narrow"/>
                <a:cs typeface="Archivo Narrow"/>
                <a:sym typeface="Archivo Narrow"/>
              </a:rPr>
              <a:t>referirse</a:t>
            </a:r>
            <a:r>
              <a:rPr lang="en-US" sz="3399" dirty="0">
                <a:solidFill>
                  <a:srgbClr val="000000"/>
                </a:solidFill>
                <a:latin typeface="Archivo Narrow"/>
                <a:ea typeface="Archivo Narrow"/>
                <a:cs typeface="Archivo Narrow"/>
                <a:sym typeface="Archivo Narrow"/>
              </a:rPr>
              <a:t> al </a:t>
            </a:r>
            <a:r>
              <a:rPr lang="en-US" sz="3399" dirty="0" err="1">
                <a:solidFill>
                  <a:srgbClr val="000000"/>
                </a:solidFill>
                <a:latin typeface="Archivo Narrow"/>
                <a:ea typeface="Archivo Narrow"/>
                <a:cs typeface="Archivo Narrow"/>
                <a:sym typeface="Archivo Narrow"/>
              </a:rPr>
              <a:t>objeto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específico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está</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ejecutando</a:t>
            </a:r>
            <a:r>
              <a:rPr lang="en-US" sz="3399" dirty="0">
                <a:solidFill>
                  <a:srgbClr val="000000"/>
                </a:solidFill>
                <a:latin typeface="Archivo Narrow"/>
                <a:ea typeface="Archivo Narrow"/>
                <a:cs typeface="Archivo Narrow"/>
                <a:sym typeface="Archivo Narrow"/>
              </a:rPr>
              <a:t> ese </a:t>
            </a:r>
            <a:r>
              <a:rPr lang="en-US" sz="3399" dirty="0" err="1">
                <a:solidFill>
                  <a:srgbClr val="000000"/>
                </a:solidFill>
                <a:latin typeface="Archivo Narrow"/>
                <a:ea typeface="Archivo Narrow"/>
                <a:cs typeface="Archivo Narrow"/>
                <a:sym typeface="Archivo Narrow"/>
              </a:rPr>
              <a:t>código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permitiendo</a:t>
            </a:r>
            <a:r>
              <a:rPr lang="en-US" sz="3399" dirty="0">
                <a:solidFill>
                  <a:srgbClr val="000000"/>
                </a:solidFill>
                <a:latin typeface="Archivo Narrow"/>
                <a:ea typeface="Archivo Narrow"/>
                <a:cs typeface="Archivo Narrow"/>
                <a:sym typeface="Archivo Narrow"/>
              </a:rPr>
              <a:t> acceder a sus variables de </a:t>
            </a:r>
            <a:r>
              <a:rPr lang="en-US" sz="3399" dirty="0" err="1">
                <a:solidFill>
                  <a:srgbClr val="000000"/>
                </a:solidFill>
                <a:latin typeface="Archivo Narrow"/>
                <a:ea typeface="Archivo Narrow"/>
                <a:cs typeface="Archivo Narrow"/>
                <a:sym typeface="Archivo Narrow"/>
              </a:rPr>
              <a:t>instancia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invocar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otros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constructores</a:t>
            </a:r>
            <a:r>
              <a:rPr lang="en-US" sz="3399" dirty="0">
                <a:solidFill>
                  <a:srgbClr val="000000"/>
                </a:solidFill>
                <a:latin typeface="Archivo Narrow"/>
                <a:ea typeface="Archivo Narrow"/>
                <a:cs typeface="Archivo Narrow"/>
                <a:sym typeface="Archivo Narrow"/>
              </a:rPr>
              <a:t> de la </a:t>
            </a:r>
            <a:r>
              <a:rPr lang="en-US" sz="3399" dirty="0" err="1">
                <a:solidFill>
                  <a:srgbClr val="000000"/>
                </a:solidFill>
                <a:latin typeface="Archivo Narrow"/>
                <a:ea typeface="Archivo Narrow"/>
                <a:cs typeface="Archivo Narrow"/>
                <a:sym typeface="Archivo Narrow"/>
              </a:rPr>
              <a:t>clase</a:t>
            </a:r>
            <a:r>
              <a:rPr lang="en-US" sz="3399" dirty="0">
                <a:solidFill>
                  <a:srgbClr val="000000"/>
                </a:solidFill>
                <a:latin typeface="Archivo Narrow"/>
                <a:ea typeface="Archivo Narrow"/>
                <a:cs typeface="Archivo Narrow"/>
                <a:sym typeface="Archivo Narrow"/>
              </a:rPr>
              <a:t> o pasar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objeto</a:t>
            </a:r>
            <a:r>
              <a:rPr lang="en-US" sz="3399" dirty="0">
                <a:solidFill>
                  <a:srgbClr val="000000"/>
                </a:solidFill>
                <a:latin typeface="Archivo Narrow"/>
                <a:ea typeface="Archivo Narrow"/>
                <a:cs typeface="Archivo Narrow"/>
                <a:sym typeface="Archivo Narrow"/>
              </a:rPr>
              <a:t> actual </a:t>
            </a:r>
            <a:r>
              <a:rPr lang="en-US" sz="3399" dirty="0" err="1">
                <a:solidFill>
                  <a:srgbClr val="000000"/>
                </a:solidFill>
                <a:latin typeface="Archivo Narrow"/>
                <a:ea typeface="Archivo Narrow"/>
                <a:cs typeface="Archivo Narrow"/>
                <a:sym typeface="Archivo Narrow"/>
              </a:rPr>
              <a:t>como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parámetro</a:t>
            </a:r>
            <a:r>
              <a:rPr lang="en-US" sz="3399" dirty="0">
                <a:solidFill>
                  <a:srgbClr val="000000"/>
                </a:solidFill>
                <a:latin typeface="Archivo Narrow"/>
                <a:ea typeface="Archivo Narrow"/>
                <a:cs typeface="Archivo Narrow"/>
                <a:sym typeface="Archivo Narrow"/>
              </a:rPr>
              <a:t> a </a:t>
            </a:r>
            <a:r>
              <a:rPr lang="en-US" sz="3399" dirty="0" err="1">
                <a:solidFill>
                  <a:srgbClr val="000000"/>
                </a:solidFill>
                <a:latin typeface="Archivo Narrow"/>
                <a:ea typeface="Archivo Narrow"/>
                <a:cs typeface="Archivo Narrow"/>
                <a:sym typeface="Archivo Narrow"/>
              </a:rPr>
              <a:t>otros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métodos</a:t>
            </a:r>
            <a:r>
              <a:rPr lang="en-US" sz="3399" dirty="0">
                <a:solidFill>
                  <a:srgbClr val="000000"/>
                </a:solidFill>
                <a:latin typeface="Archivo Narrow"/>
                <a:ea typeface="Archivo Narrow"/>
                <a:cs typeface="Archivo Narrow"/>
                <a:sym typeface="Archivo Narrow"/>
              </a:rPr>
              <a:t>. </a:t>
            </a:r>
          </a:p>
          <a:p>
            <a:pPr algn="just">
              <a:lnSpc>
                <a:spcPts val="4759"/>
              </a:lnSpc>
            </a:pPr>
            <a:endParaRPr lang="en-US" sz="3399" dirty="0">
              <a:solidFill>
                <a:srgbClr val="000000"/>
              </a:solidFill>
              <a:latin typeface="Archivo Narrow"/>
              <a:ea typeface="Archivo Narrow"/>
              <a:cs typeface="Archivo Narrow"/>
              <a:sym typeface="Archivo Narrow"/>
            </a:endParaRPr>
          </a:p>
        </p:txBody>
      </p:sp>
      <p:sp>
        <p:nvSpPr>
          <p:cNvPr id="5" name="TextBox 5"/>
          <p:cNvSpPr txBox="1"/>
          <p:nvPr/>
        </p:nvSpPr>
        <p:spPr>
          <a:xfrm>
            <a:off x="5334000" y="1415095"/>
            <a:ext cx="7240571" cy="906112"/>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Referencia</a:t>
            </a:r>
            <a:r>
              <a:rPr lang="en-US" sz="5199" b="1" dirty="0">
                <a:solidFill>
                  <a:srgbClr val="000000"/>
                </a:solidFill>
                <a:latin typeface="Archivo Narrow Bold"/>
                <a:ea typeface="Archivo Narrow Bold"/>
                <a:cs typeface="Archivo Narrow Bold"/>
                <a:sym typeface="Archivo Narrow Bold"/>
              </a:rPr>
              <a:t> al </a:t>
            </a:r>
            <a:r>
              <a:rPr lang="en-US" sz="5199" b="1" dirty="0" err="1">
                <a:solidFill>
                  <a:srgbClr val="000000"/>
                </a:solidFill>
                <a:latin typeface="Archivo Narrow Bold"/>
                <a:ea typeface="Archivo Narrow Bold"/>
                <a:cs typeface="Archivo Narrow Bold"/>
                <a:sym typeface="Archivo Narrow Bold"/>
              </a:rPr>
              <a:t>objeto</a:t>
            </a:r>
            <a:r>
              <a:rPr lang="en-US" sz="5199" b="1" dirty="0">
                <a:solidFill>
                  <a:srgbClr val="000000"/>
                </a:solidFill>
                <a:latin typeface="Archivo Narrow Bold"/>
                <a:ea typeface="Archivo Narrow Bold"/>
                <a:cs typeface="Archivo Narrow Bold"/>
                <a:sym typeface="Archivo Narrow Bold"/>
              </a:rPr>
              <a:t> actual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809704" y="3462167"/>
            <a:ext cx="12152946" cy="2069311"/>
          </a:xfrm>
          <a:prstGeom prst="rect">
            <a:avLst/>
          </a:prstGeom>
        </p:spPr>
        <p:txBody>
          <a:bodyPr lIns="0" tIns="0" rIns="0" bIns="0" rtlCol="0" anchor="t">
            <a:spAutoFit/>
          </a:bodyPr>
          <a:lstStyle/>
          <a:p>
            <a:pPr algn="ctr">
              <a:lnSpc>
                <a:spcPts val="8268"/>
              </a:lnSpc>
            </a:pPr>
            <a:r>
              <a:rPr lang="en-US" sz="5906" b="1">
                <a:solidFill>
                  <a:srgbClr val="1800AD"/>
                </a:solidFill>
                <a:latin typeface="Archivo Narrow Bold"/>
                <a:ea typeface="Archivo Narrow Bold"/>
                <a:cs typeface="Archivo Narrow Bold"/>
                <a:sym typeface="Archivo Narrow Bold"/>
              </a:rPr>
              <a:t>2.4 Métodos: declaración, mensajes, paso de parámetros, retorno de valores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6555655" y="1866900"/>
            <a:ext cx="5176689" cy="906145"/>
          </a:xfrm>
          <a:prstGeom prst="rect">
            <a:avLst/>
          </a:prstGeom>
        </p:spPr>
        <p:txBody>
          <a:bodyPr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Paso de </a:t>
            </a:r>
            <a:r>
              <a:rPr lang="en-US" sz="5199" b="1" dirty="0" err="1">
                <a:solidFill>
                  <a:srgbClr val="000000"/>
                </a:solidFill>
                <a:latin typeface="Archivo Narrow Bold"/>
                <a:ea typeface="Archivo Narrow Bold"/>
                <a:cs typeface="Archivo Narrow Bold"/>
                <a:sym typeface="Archivo Narrow Bold"/>
              </a:rPr>
              <a:t>parámetros</a:t>
            </a:r>
            <a:endParaRPr lang="en-US" sz="5199" b="1" dirty="0">
              <a:solidFill>
                <a:srgbClr val="000000"/>
              </a:solidFill>
              <a:latin typeface="Archivo Narrow Bold"/>
              <a:ea typeface="Archivo Narrow Bold"/>
              <a:cs typeface="Archivo Narrow Bold"/>
              <a:sym typeface="Archivo Narrow Bold"/>
            </a:endParaRPr>
          </a:p>
        </p:txBody>
      </p:sp>
      <p:sp>
        <p:nvSpPr>
          <p:cNvPr id="4" name="TextBox 4"/>
          <p:cNvSpPr txBox="1"/>
          <p:nvPr/>
        </p:nvSpPr>
        <p:spPr>
          <a:xfrm>
            <a:off x="2146576" y="3924300"/>
            <a:ext cx="14037941" cy="1355499"/>
          </a:xfrm>
          <a:prstGeom prst="rect">
            <a:avLst/>
          </a:prstGeom>
        </p:spPr>
        <p:txBody>
          <a:bodyPr lIns="0" tIns="0" rIns="0" bIns="0" rtlCol="0" anchor="t">
            <a:spAutoFit/>
          </a:bodyPr>
          <a:lstStyle/>
          <a:p>
            <a:pPr algn="just">
              <a:lnSpc>
                <a:spcPts val="3497"/>
              </a:lnSpc>
              <a:spcBef>
                <a:spcPct val="0"/>
              </a:spcBef>
            </a:pPr>
            <a:r>
              <a:rPr lang="en-US" sz="3400" dirty="0">
                <a:solidFill>
                  <a:srgbClr val="000000"/>
                </a:solidFill>
                <a:latin typeface="Archivo Narrow"/>
                <a:ea typeface="Archivo Narrow"/>
                <a:cs typeface="Archivo Narrow"/>
                <a:sym typeface="Archivo Narrow"/>
              </a:rPr>
              <a:t>En Java es </a:t>
            </a:r>
            <a:r>
              <a:rPr lang="en-US" sz="3400" dirty="0" err="1">
                <a:solidFill>
                  <a:srgbClr val="000000"/>
                </a:solidFill>
                <a:latin typeface="Archivo Narrow"/>
                <a:ea typeface="Archivo Narrow"/>
                <a:cs typeface="Archivo Narrow"/>
                <a:sym typeface="Archivo Narrow"/>
              </a:rPr>
              <a:t>el</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mecanismo</a:t>
            </a:r>
            <a:r>
              <a:rPr lang="en-US" sz="3400" dirty="0">
                <a:solidFill>
                  <a:srgbClr val="000000"/>
                </a:solidFill>
                <a:latin typeface="Archivo Narrow"/>
                <a:ea typeface="Archivo Narrow"/>
                <a:cs typeface="Archivo Narrow"/>
                <a:sym typeface="Archivo Narrow"/>
              </a:rPr>
              <a:t> de pasar </a:t>
            </a:r>
            <a:r>
              <a:rPr lang="en-US" sz="3400" dirty="0" err="1">
                <a:solidFill>
                  <a:srgbClr val="000000"/>
                </a:solidFill>
                <a:latin typeface="Archivo Narrow"/>
                <a:ea typeface="Archivo Narrow"/>
                <a:cs typeface="Archivo Narrow"/>
                <a:sym typeface="Archivo Narrow"/>
              </a:rPr>
              <a:t>información</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argumentos</a:t>
            </a:r>
            <a:r>
              <a:rPr lang="en-US" sz="3400" dirty="0">
                <a:solidFill>
                  <a:srgbClr val="000000"/>
                </a:solidFill>
                <a:latin typeface="Archivo Narrow"/>
                <a:ea typeface="Archivo Narrow"/>
                <a:cs typeface="Archivo Narrow"/>
                <a:sym typeface="Archivo Narrow"/>
              </a:rPr>
              <a:t>) a un </a:t>
            </a:r>
            <a:r>
              <a:rPr lang="en-US" sz="3400" dirty="0" err="1">
                <a:solidFill>
                  <a:srgbClr val="000000"/>
                </a:solidFill>
                <a:latin typeface="Archivo Narrow"/>
                <a:ea typeface="Archivo Narrow"/>
                <a:cs typeface="Archivo Narrow"/>
                <a:sym typeface="Archivo Narrow"/>
              </a:rPr>
              <a:t>método</a:t>
            </a:r>
            <a:r>
              <a:rPr lang="en-US" sz="3400" dirty="0">
                <a:solidFill>
                  <a:srgbClr val="000000"/>
                </a:solidFill>
                <a:latin typeface="Archivo Narrow"/>
                <a:ea typeface="Archivo Narrow"/>
                <a:cs typeface="Archivo Narrow"/>
                <a:sym typeface="Archivo Narrow"/>
              </a:rPr>
              <a:t> para </a:t>
            </a:r>
            <a:r>
              <a:rPr lang="en-US" sz="3400" dirty="0" err="1">
                <a:solidFill>
                  <a:srgbClr val="000000"/>
                </a:solidFill>
                <a:latin typeface="Archivo Narrow"/>
                <a:ea typeface="Archivo Narrow"/>
                <a:cs typeface="Archivo Narrow"/>
                <a:sym typeface="Archivo Narrow"/>
              </a:rPr>
              <a:t>que</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este</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pueda</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operar</a:t>
            </a:r>
            <a:r>
              <a:rPr lang="en-US" sz="3400" dirty="0">
                <a:solidFill>
                  <a:srgbClr val="000000"/>
                </a:solidFill>
                <a:latin typeface="Archivo Narrow"/>
                <a:ea typeface="Archivo Narrow"/>
                <a:cs typeface="Archivo Narrow"/>
                <a:sym typeface="Archivo Narrow"/>
              </a:rPr>
              <a:t> con </a:t>
            </a:r>
            <a:r>
              <a:rPr lang="en-US" sz="3400" dirty="0" err="1">
                <a:solidFill>
                  <a:srgbClr val="000000"/>
                </a:solidFill>
                <a:latin typeface="Archivo Narrow"/>
                <a:ea typeface="Archivo Narrow"/>
                <a:cs typeface="Archivo Narrow"/>
                <a:sym typeface="Archivo Narrow"/>
              </a:rPr>
              <a:t>ella</a:t>
            </a:r>
            <a:r>
              <a:rPr lang="en-US" sz="3400" dirty="0">
                <a:solidFill>
                  <a:srgbClr val="000000"/>
                </a:solidFill>
                <a:latin typeface="Archivo Narrow"/>
                <a:ea typeface="Archivo Narrow"/>
                <a:cs typeface="Archivo Narrow"/>
                <a:sym typeface="Archivo Narrow"/>
              </a:rPr>
              <a:t>. Java </a:t>
            </a:r>
            <a:r>
              <a:rPr lang="en-US" sz="3400" dirty="0" err="1">
                <a:solidFill>
                  <a:srgbClr val="000000"/>
                </a:solidFill>
                <a:latin typeface="Archivo Narrow"/>
                <a:ea typeface="Archivo Narrow"/>
                <a:cs typeface="Archivo Narrow"/>
                <a:sym typeface="Archivo Narrow"/>
              </a:rPr>
              <a:t>utiliza</a:t>
            </a:r>
            <a:r>
              <a:rPr lang="en-US" sz="3400" dirty="0">
                <a:solidFill>
                  <a:srgbClr val="000000"/>
                </a:solidFill>
                <a:latin typeface="Archivo Narrow"/>
                <a:ea typeface="Archivo Narrow"/>
                <a:cs typeface="Archivo Narrow"/>
                <a:sym typeface="Archivo Narrow"/>
              </a:rPr>
              <a:t>  paso </a:t>
            </a:r>
            <a:r>
              <a:rPr lang="en-US" sz="3400" dirty="0" err="1">
                <a:solidFill>
                  <a:srgbClr val="000000"/>
                </a:solidFill>
                <a:latin typeface="Archivo Narrow"/>
                <a:ea typeface="Archivo Narrow"/>
                <a:cs typeface="Archivo Narrow"/>
                <a:sym typeface="Archivo Narrow"/>
              </a:rPr>
              <a:t>por</a:t>
            </a:r>
            <a:r>
              <a:rPr lang="en-US" sz="3400" dirty="0">
                <a:solidFill>
                  <a:srgbClr val="000000"/>
                </a:solidFill>
                <a:latin typeface="Archivo Narrow"/>
                <a:ea typeface="Archivo Narrow"/>
                <a:cs typeface="Archivo Narrow"/>
                <a:sym typeface="Archivo Narrow"/>
              </a:rPr>
              <a:t> valor para </a:t>
            </a:r>
            <a:r>
              <a:rPr lang="en-US" sz="3400" dirty="0" err="1">
                <a:solidFill>
                  <a:srgbClr val="000000"/>
                </a:solidFill>
                <a:latin typeface="Archivo Narrow"/>
                <a:ea typeface="Archivo Narrow"/>
                <a:cs typeface="Archivo Narrow"/>
                <a:sym typeface="Archivo Narrow"/>
              </a:rPr>
              <a:t>tipos</a:t>
            </a:r>
            <a:r>
              <a:rPr lang="en-US" sz="3400" dirty="0">
                <a:solidFill>
                  <a:srgbClr val="000000"/>
                </a:solidFill>
                <a:latin typeface="Archivo Narrow"/>
                <a:ea typeface="Archivo Narrow"/>
                <a:cs typeface="Archivo Narrow"/>
                <a:sym typeface="Archivo Narrow"/>
              </a:rPr>
              <a:t> de </a:t>
            </a:r>
            <a:r>
              <a:rPr lang="en-US" sz="3400" dirty="0" err="1">
                <a:solidFill>
                  <a:srgbClr val="000000"/>
                </a:solidFill>
                <a:latin typeface="Archivo Narrow"/>
                <a:ea typeface="Archivo Narrow"/>
                <a:cs typeface="Archivo Narrow"/>
                <a:sym typeface="Archivo Narrow"/>
              </a:rPr>
              <a:t>datos</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primitivos</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creando</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una</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copia</a:t>
            </a:r>
            <a:r>
              <a:rPr lang="en-US" sz="3400" dirty="0">
                <a:solidFill>
                  <a:srgbClr val="000000"/>
                </a:solidFill>
                <a:latin typeface="Archivo Narrow"/>
                <a:ea typeface="Archivo Narrow"/>
                <a:cs typeface="Archivo Narrow"/>
                <a:sym typeface="Archivo Narrow"/>
              </a:rPr>
              <a:t> del valor original.</a:t>
            </a:r>
          </a:p>
        </p:txBody>
      </p:sp>
      <p:pic>
        <p:nvPicPr>
          <p:cNvPr id="2050" name="Picture 2" descr="Paso de parámetros por valor o referencia">
            <a:extLst>
              <a:ext uri="{FF2B5EF4-FFF2-40B4-BE49-F238E27FC236}">
                <a16:creationId xmlns:a16="http://schemas.microsoft.com/office/drawing/2014/main" id="{B34CEC3F-5625-4267-F627-D851A2298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361" y="5279799"/>
            <a:ext cx="7498370" cy="27593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76D7CA6A-6C16-119A-E1E5-C6E6202FA638}"/>
              </a:ext>
            </a:extLst>
          </p:cNvPr>
          <p:cNvSpPr txBox="1"/>
          <p:nvPr/>
        </p:nvSpPr>
        <p:spPr>
          <a:xfrm>
            <a:off x="5105400" y="8488454"/>
            <a:ext cx="5176689" cy="906145"/>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Ejemplo</a:t>
            </a:r>
            <a:endParaRPr lang="en-US" sz="5199" b="1" dirty="0">
              <a:solidFill>
                <a:srgbClr val="000000"/>
              </a:solidFill>
              <a:latin typeface="Archivo Narrow Bold"/>
              <a:ea typeface="Archivo Narrow Bold"/>
              <a:cs typeface="Archivo Narrow Bold"/>
              <a:sym typeface="Archivo Narrow Bold"/>
            </a:endParaRPr>
          </a:p>
        </p:txBody>
      </p:sp>
      <p:pic>
        <p:nvPicPr>
          <p:cNvPr id="7" name="Imagen 6" descr="Forma, Círculo&#10;&#10;El contenido generado por IA puede ser incorrecto.">
            <a:extLst>
              <a:ext uri="{FF2B5EF4-FFF2-40B4-BE49-F238E27FC236}">
                <a16:creationId xmlns:a16="http://schemas.microsoft.com/office/drawing/2014/main" id="{5D35A223-8B70-51BD-DD7E-A237621F0B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9238" y="8258675"/>
            <a:ext cx="1365702" cy="1365702"/>
          </a:xfrm>
          <a:prstGeom prst="rect">
            <a:avLst/>
          </a:prstGeom>
        </p:spPr>
      </p:pic>
      <p:pic>
        <p:nvPicPr>
          <p:cNvPr id="8" name="Imagen 7">
            <a:extLst>
              <a:ext uri="{FF2B5EF4-FFF2-40B4-BE49-F238E27FC236}">
                <a16:creationId xmlns:a16="http://schemas.microsoft.com/office/drawing/2014/main" id="{5FAB12C4-26CF-7E34-BBEA-1B88564E9420}"/>
              </a:ext>
            </a:extLst>
          </p:cNvPr>
          <p:cNvPicPr>
            <a:picLocks noChangeAspect="1"/>
          </p:cNvPicPr>
          <p:nvPr/>
        </p:nvPicPr>
        <p:blipFill>
          <a:blip r:embed="rId5"/>
          <a:stretch>
            <a:fillRect/>
          </a:stretch>
        </p:blipFill>
        <p:spPr>
          <a:xfrm>
            <a:off x="347131" y="2963425"/>
            <a:ext cx="17593737" cy="4076819"/>
          </a:xfrm>
          <a:prstGeom prst="rect">
            <a:avLst/>
          </a:prstGeom>
        </p:spPr>
      </p:pic>
      <p:pic>
        <p:nvPicPr>
          <p:cNvPr id="9" name="Picture 6" descr="X png cruzar png transparente antecedentes 38341441 PNG">
            <a:extLst>
              <a:ext uri="{FF2B5EF4-FFF2-40B4-BE49-F238E27FC236}">
                <a16:creationId xmlns:a16="http://schemas.microsoft.com/office/drawing/2014/main" id="{5C7501C9-2783-13AF-ABF2-0F5C23B69EA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632" t="12307" r="12449" b="12307"/>
          <a:stretch>
            <a:fillRect/>
          </a:stretch>
        </p:blipFill>
        <p:spPr bwMode="auto">
          <a:xfrm>
            <a:off x="17300865" y="2476647"/>
            <a:ext cx="980417" cy="97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nextCondLst>
                <p:cond evt="onClick" delay="0">
                  <p:tgtEl>
                    <p:spTgt spid="7"/>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D9BF4-C5E3-9A62-4D29-73D2447202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8385DF-F325-5994-2D3C-93404F067C6C}"/>
              </a:ext>
            </a:extLst>
          </p:cNvPr>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a:extLst>
              <a:ext uri="{FF2B5EF4-FFF2-40B4-BE49-F238E27FC236}">
                <a16:creationId xmlns:a16="http://schemas.microsoft.com/office/drawing/2014/main" id="{98B792E3-F2A6-0A26-5F92-A139A4E47640}"/>
              </a:ext>
            </a:extLst>
          </p:cNvPr>
          <p:cNvSpPr txBox="1"/>
          <p:nvPr/>
        </p:nvSpPr>
        <p:spPr>
          <a:xfrm>
            <a:off x="5678127" y="1866686"/>
            <a:ext cx="6931745" cy="1823576"/>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Métodos</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declaración</a:t>
            </a:r>
            <a:r>
              <a:rPr lang="en-US" sz="5199" b="1" dirty="0">
                <a:solidFill>
                  <a:srgbClr val="000000"/>
                </a:solidFill>
                <a:latin typeface="Archivo Narrow Bold"/>
                <a:ea typeface="Archivo Narrow Bold"/>
                <a:cs typeface="Archivo Narrow Bold"/>
                <a:sym typeface="Archivo Narrow Bold"/>
              </a:rPr>
              <a:t> y </a:t>
            </a:r>
            <a:r>
              <a:rPr lang="en-US" sz="5199" b="1" dirty="0" err="1">
                <a:solidFill>
                  <a:srgbClr val="000000"/>
                </a:solidFill>
                <a:latin typeface="Archivo Narrow Bold"/>
                <a:ea typeface="Archivo Narrow Bold"/>
                <a:cs typeface="Archivo Narrow Bold"/>
                <a:sym typeface="Archivo Narrow Bold"/>
              </a:rPr>
              <a:t>mensajes</a:t>
            </a:r>
            <a:endParaRPr lang="en-US" sz="5199" b="1" dirty="0">
              <a:solidFill>
                <a:srgbClr val="000000"/>
              </a:solidFill>
              <a:latin typeface="Archivo Narrow Bold"/>
              <a:ea typeface="Archivo Narrow Bold"/>
              <a:cs typeface="Archivo Narrow Bold"/>
              <a:sym typeface="Archivo Narrow Bold"/>
            </a:endParaRPr>
          </a:p>
        </p:txBody>
      </p:sp>
      <p:sp>
        <p:nvSpPr>
          <p:cNvPr id="4" name="TextBox 4">
            <a:extLst>
              <a:ext uri="{FF2B5EF4-FFF2-40B4-BE49-F238E27FC236}">
                <a16:creationId xmlns:a16="http://schemas.microsoft.com/office/drawing/2014/main" id="{05F771CF-5680-B9B0-AD3E-BE5426B9741A}"/>
              </a:ext>
            </a:extLst>
          </p:cNvPr>
          <p:cNvSpPr txBox="1"/>
          <p:nvPr/>
        </p:nvSpPr>
        <p:spPr>
          <a:xfrm>
            <a:off x="2146576" y="3924300"/>
            <a:ext cx="14037941" cy="1355499"/>
          </a:xfrm>
          <a:prstGeom prst="rect">
            <a:avLst/>
          </a:prstGeom>
        </p:spPr>
        <p:txBody>
          <a:bodyPr lIns="0" tIns="0" rIns="0" bIns="0" rtlCol="0" anchor="t">
            <a:spAutoFit/>
          </a:bodyPr>
          <a:lstStyle/>
          <a:p>
            <a:pPr algn="just">
              <a:lnSpc>
                <a:spcPts val="3497"/>
              </a:lnSpc>
              <a:spcBef>
                <a:spcPct val="0"/>
              </a:spcBef>
            </a:pPr>
            <a:r>
              <a:rPr lang="es-MX" sz="3400" dirty="0">
                <a:solidFill>
                  <a:srgbClr val="000000"/>
                </a:solidFill>
                <a:latin typeface="Archivo Narrow"/>
                <a:ea typeface="Archivo Narrow"/>
                <a:cs typeface="Archivo Narrow"/>
                <a:sym typeface="Archivo Narrow"/>
              </a:rPr>
              <a:t>Es un bloque de código reutilizable dentro de una clase que realiza una tarea específica. Permiten a los programadores modularizar su código, hacerlo más legible y eficiente al evitar la repetición innecesaria de instrucciones</a:t>
            </a:r>
            <a:endParaRPr lang="en-US" sz="3400" dirty="0">
              <a:solidFill>
                <a:srgbClr val="000000"/>
              </a:solidFill>
              <a:latin typeface="Archivo Narrow"/>
              <a:ea typeface="Archivo Narrow"/>
              <a:cs typeface="Archivo Narrow"/>
              <a:sym typeface="Archivo Narrow"/>
            </a:endParaRPr>
          </a:p>
        </p:txBody>
      </p:sp>
      <p:sp>
        <p:nvSpPr>
          <p:cNvPr id="7" name="TextBox 3">
            <a:extLst>
              <a:ext uri="{FF2B5EF4-FFF2-40B4-BE49-F238E27FC236}">
                <a16:creationId xmlns:a16="http://schemas.microsoft.com/office/drawing/2014/main" id="{83E677CF-CCEA-AB91-8186-D5135CC4298F}"/>
              </a:ext>
            </a:extLst>
          </p:cNvPr>
          <p:cNvSpPr txBox="1"/>
          <p:nvPr/>
        </p:nvSpPr>
        <p:spPr>
          <a:xfrm>
            <a:off x="2334162" y="5578379"/>
            <a:ext cx="6855545" cy="1766574"/>
          </a:xfrm>
          <a:prstGeom prst="rect">
            <a:avLst/>
          </a:prstGeom>
        </p:spPr>
        <p:txBody>
          <a:bodyPr wrap="square" lIns="0" tIns="0" rIns="0" bIns="0" rtlCol="0" anchor="t">
            <a:spAutoFit/>
          </a:bodyPr>
          <a:lstStyle/>
          <a:p>
            <a:pPr algn="ctr">
              <a:lnSpc>
                <a:spcPts val="7279"/>
              </a:lnSpc>
            </a:pPr>
            <a:r>
              <a:rPr lang="en-US" sz="3600" b="1" dirty="0" err="1">
                <a:solidFill>
                  <a:srgbClr val="000000"/>
                </a:solidFill>
                <a:latin typeface="Archivo Narrow Bold"/>
                <a:ea typeface="Archivo Narrow Bold"/>
                <a:cs typeface="Archivo Narrow Bold"/>
                <a:sym typeface="Archivo Narrow Bold"/>
              </a:rPr>
              <a:t>Ejemplo</a:t>
            </a:r>
            <a:r>
              <a:rPr lang="en-US" sz="3600" b="1" dirty="0">
                <a:solidFill>
                  <a:srgbClr val="000000"/>
                </a:solidFill>
                <a:latin typeface="Archivo Narrow Bold"/>
                <a:ea typeface="Archivo Narrow Bold"/>
                <a:cs typeface="Archivo Narrow Bold"/>
                <a:sym typeface="Archivo Narrow Bold"/>
              </a:rPr>
              <a:t> de </a:t>
            </a:r>
            <a:r>
              <a:rPr lang="en-US" sz="3600" b="1" dirty="0" err="1">
                <a:solidFill>
                  <a:srgbClr val="000000"/>
                </a:solidFill>
                <a:latin typeface="Archivo Narrow Bold"/>
                <a:ea typeface="Archivo Narrow Bold"/>
                <a:cs typeface="Archivo Narrow Bold"/>
                <a:sym typeface="Archivo Narrow Bold"/>
              </a:rPr>
              <a:t>declaracion</a:t>
            </a:r>
            <a:r>
              <a:rPr lang="en-US" sz="3600" b="1" dirty="0">
                <a:solidFill>
                  <a:srgbClr val="000000"/>
                </a:solidFill>
                <a:latin typeface="Archivo Narrow Bold"/>
                <a:ea typeface="Archivo Narrow Bold"/>
                <a:cs typeface="Archivo Narrow Bold"/>
                <a:sym typeface="Archivo Narrow Bold"/>
              </a:rPr>
              <a:t> </a:t>
            </a:r>
          </a:p>
          <a:p>
            <a:pPr algn="ctr">
              <a:lnSpc>
                <a:spcPts val="7279"/>
              </a:lnSpc>
            </a:pPr>
            <a:r>
              <a:rPr lang="en-US" sz="3600" b="1" dirty="0">
                <a:solidFill>
                  <a:srgbClr val="000000"/>
                </a:solidFill>
                <a:latin typeface="Archivo Narrow Bold"/>
                <a:ea typeface="Archivo Narrow Bold"/>
                <a:cs typeface="Archivo Narrow Bold"/>
                <a:sym typeface="Archivo Narrow Bold"/>
              </a:rPr>
              <a:t>y </a:t>
            </a:r>
            <a:r>
              <a:rPr lang="en-US" sz="3600" b="1" dirty="0" err="1">
                <a:solidFill>
                  <a:srgbClr val="000000"/>
                </a:solidFill>
                <a:latin typeface="Archivo Narrow Bold"/>
                <a:ea typeface="Archivo Narrow Bold"/>
                <a:cs typeface="Archivo Narrow Bold"/>
                <a:sym typeface="Archivo Narrow Bold"/>
              </a:rPr>
              <a:t>mensajes</a:t>
            </a:r>
            <a:endParaRPr lang="en-US" sz="3600" b="1" dirty="0">
              <a:solidFill>
                <a:srgbClr val="000000"/>
              </a:solidFill>
              <a:latin typeface="Archivo Narrow Bold"/>
              <a:ea typeface="Archivo Narrow Bold"/>
              <a:cs typeface="Archivo Narrow Bold"/>
              <a:sym typeface="Archivo Narrow Bold"/>
            </a:endParaRPr>
          </a:p>
        </p:txBody>
      </p:sp>
      <p:pic>
        <p:nvPicPr>
          <p:cNvPr id="9" name="Imagen 8" descr="Forma, Círculo&#10;&#10;El contenido generado por IA puede ser incorrecto.">
            <a:extLst>
              <a:ext uri="{FF2B5EF4-FFF2-40B4-BE49-F238E27FC236}">
                <a16:creationId xmlns:a16="http://schemas.microsoft.com/office/drawing/2014/main" id="{BD7652CB-D6C8-03C3-4E4A-420274349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7369" y="7344953"/>
            <a:ext cx="1341516" cy="1341516"/>
          </a:xfrm>
          <a:prstGeom prst="rect">
            <a:avLst/>
          </a:prstGeom>
        </p:spPr>
      </p:pic>
      <p:sp>
        <p:nvSpPr>
          <p:cNvPr id="18" name="TextBox 3">
            <a:extLst>
              <a:ext uri="{FF2B5EF4-FFF2-40B4-BE49-F238E27FC236}">
                <a16:creationId xmlns:a16="http://schemas.microsoft.com/office/drawing/2014/main" id="{81E95373-15F1-1857-E11A-8A5A4D0DE8B0}"/>
              </a:ext>
            </a:extLst>
          </p:cNvPr>
          <p:cNvSpPr txBox="1"/>
          <p:nvPr/>
        </p:nvSpPr>
        <p:spPr>
          <a:xfrm>
            <a:off x="8435141" y="5615520"/>
            <a:ext cx="6855545" cy="1766574"/>
          </a:xfrm>
          <a:prstGeom prst="rect">
            <a:avLst/>
          </a:prstGeom>
        </p:spPr>
        <p:txBody>
          <a:bodyPr wrap="square" lIns="0" tIns="0" rIns="0" bIns="0" rtlCol="0" anchor="t">
            <a:spAutoFit/>
          </a:bodyPr>
          <a:lstStyle/>
          <a:p>
            <a:pPr algn="ctr">
              <a:lnSpc>
                <a:spcPts val="7279"/>
              </a:lnSpc>
            </a:pPr>
            <a:r>
              <a:rPr lang="en-US" sz="3600" b="1" dirty="0" err="1">
                <a:solidFill>
                  <a:srgbClr val="000000"/>
                </a:solidFill>
                <a:latin typeface="Archivo Narrow Bold"/>
                <a:ea typeface="Archivo Narrow Bold"/>
                <a:cs typeface="Archivo Narrow Bold"/>
                <a:sym typeface="Archivo Narrow Bold"/>
              </a:rPr>
              <a:t>Definicion</a:t>
            </a:r>
            <a:r>
              <a:rPr lang="en-US" sz="3600" b="1" dirty="0">
                <a:solidFill>
                  <a:srgbClr val="000000"/>
                </a:solidFill>
                <a:latin typeface="Archivo Narrow Bold"/>
                <a:ea typeface="Archivo Narrow Bold"/>
                <a:cs typeface="Archivo Narrow Bold"/>
                <a:sym typeface="Archivo Narrow Bold"/>
              </a:rPr>
              <a:t> de </a:t>
            </a:r>
          </a:p>
          <a:p>
            <a:pPr algn="ctr">
              <a:lnSpc>
                <a:spcPts val="7279"/>
              </a:lnSpc>
            </a:pPr>
            <a:r>
              <a:rPr lang="en-US" sz="3600" b="1" dirty="0" err="1">
                <a:solidFill>
                  <a:srgbClr val="000000"/>
                </a:solidFill>
                <a:latin typeface="Archivo Narrow Bold"/>
                <a:ea typeface="Archivo Narrow Bold"/>
                <a:cs typeface="Archivo Narrow Bold"/>
                <a:sym typeface="Archivo Narrow Bold"/>
              </a:rPr>
              <a:t>declaracion</a:t>
            </a:r>
            <a:r>
              <a:rPr lang="en-US" sz="3600" b="1" dirty="0">
                <a:solidFill>
                  <a:srgbClr val="000000"/>
                </a:solidFill>
                <a:latin typeface="Archivo Narrow Bold"/>
                <a:ea typeface="Archivo Narrow Bold"/>
                <a:cs typeface="Archivo Narrow Bold"/>
                <a:sym typeface="Archivo Narrow Bold"/>
              </a:rPr>
              <a:t> y </a:t>
            </a:r>
            <a:r>
              <a:rPr lang="en-US" sz="3600" b="1" dirty="0" err="1">
                <a:solidFill>
                  <a:srgbClr val="000000"/>
                </a:solidFill>
                <a:latin typeface="Archivo Narrow Bold"/>
                <a:ea typeface="Archivo Narrow Bold"/>
                <a:cs typeface="Archivo Narrow Bold"/>
                <a:sym typeface="Archivo Narrow Bold"/>
              </a:rPr>
              <a:t>mensaje</a:t>
            </a:r>
            <a:endParaRPr lang="en-US" sz="3600" b="1" dirty="0">
              <a:solidFill>
                <a:srgbClr val="000000"/>
              </a:solidFill>
              <a:latin typeface="Archivo Narrow Bold"/>
              <a:ea typeface="Archivo Narrow Bold"/>
              <a:cs typeface="Archivo Narrow Bold"/>
              <a:sym typeface="Archivo Narrow Bold"/>
            </a:endParaRPr>
          </a:p>
        </p:txBody>
      </p:sp>
      <p:pic>
        <p:nvPicPr>
          <p:cNvPr id="19" name="Imagen 18" descr="Forma, Círculo&#10;&#10;El contenido generado por IA puede ser incorrecto.">
            <a:extLst>
              <a:ext uri="{FF2B5EF4-FFF2-40B4-BE49-F238E27FC236}">
                <a16:creationId xmlns:a16="http://schemas.microsoft.com/office/drawing/2014/main" id="{F3F1F7BE-E1F5-9426-FECF-06B6A42650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8348" y="7382094"/>
            <a:ext cx="1341516" cy="1341516"/>
          </a:xfrm>
          <a:prstGeom prst="rect">
            <a:avLst/>
          </a:prstGeom>
        </p:spPr>
      </p:pic>
      <p:pic>
        <p:nvPicPr>
          <p:cNvPr id="16" name="Imagen 15">
            <a:extLst>
              <a:ext uri="{FF2B5EF4-FFF2-40B4-BE49-F238E27FC236}">
                <a16:creationId xmlns:a16="http://schemas.microsoft.com/office/drawing/2014/main" id="{D7B0364D-6532-59DB-91AB-556CFF76C402}"/>
              </a:ext>
            </a:extLst>
          </p:cNvPr>
          <p:cNvPicPr>
            <a:picLocks noChangeAspect="1"/>
          </p:cNvPicPr>
          <p:nvPr/>
        </p:nvPicPr>
        <p:blipFill>
          <a:blip r:embed="rId4"/>
          <a:stretch>
            <a:fillRect/>
          </a:stretch>
        </p:blipFill>
        <p:spPr>
          <a:xfrm>
            <a:off x="665208" y="3998698"/>
            <a:ext cx="16957584" cy="4439159"/>
          </a:xfrm>
          <a:prstGeom prst="rect">
            <a:avLst/>
          </a:prstGeom>
        </p:spPr>
      </p:pic>
      <p:pic>
        <p:nvPicPr>
          <p:cNvPr id="17" name="Picture 6" descr="X png cruzar png transparente antecedentes 38341441 PNG">
            <a:extLst>
              <a:ext uri="{FF2B5EF4-FFF2-40B4-BE49-F238E27FC236}">
                <a16:creationId xmlns:a16="http://schemas.microsoft.com/office/drawing/2014/main" id="{BDB368DD-B03A-36A6-E758-A393DE5C53E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6991791" y="3511920"/>
            <a:ext cx="980417" cy="973555"/>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B9E5FAD2-15FA-E115-1A65-4BDC2740E135}"/>
              </a:ext>
            </a:extLst>
          </p:cNvPr>
          <p:cNvPicPr>
            <a:picLocks noChangeAspect="1"/>
          </p:cNvPicPr>
          <p:nvPr/>
        </p:nvPicPr>
        <p:blipFill>
          <a:blip r:embed="rId6"/>
          <a:stretch>
            <a:fillRect/>
          </a:stretch>
        </p:blipFill>
        <p:spPr>
          <a:xfrm>
            <a:off x="2146576" y="3511918"/>
            <a:ext cx="14689500" cy="5503081"/>
          </a:xfrm>
          <a:prstGeom prst="rect">
            <a:avLst/>
          </a:prstGeom>
        </p:spPr>
      </p:pic>
      <p:pic>
        <p:nvPicPr>
          <p:cNvPr id="21" name="Picture 6" descr="X png cruzar png transparente antecedentes 38341441 PNG">
            <a:extLst>
              <a:ext uri="{FF2B5EF4-FFF2-40B4-BE49-F238E27FC236}">
                <a16:creationId xmlns:a16="http://schemas.microsoft.com/office/drawing/2014/main" id="{A49389DF-289D-BEA1-4267-E69288E4D27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6300796" y="3025142"/>
            <a:ext cx="980417" cy="97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9576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nextCondLst>
                <p:cond evt="onClick" delay="0">
                  <p:tgtEl>
                    <p:spTgt spid="9"/>
                  </p:tgtEl>
                </p:cond>
              </p:nextCondLst>
            </p:seq>
            <p:seq concurrent="1" nextAc="seek">
              <p:cTn id="11" restart="whenNotActive" fill="hold" evtFilter="cancelBubble" nodeType="interactiveSeq">
                <p:stCondLst>
                  <p:cond evt="onClick" delay="0">
                    <p:tgtEl>
                      <p:spTgt spid="17"/>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20" restart="whenNotActive" fill="hold" evtFilter="cancelBubble" nodeType="interactiveSeq">
                <p:stCondLst>
                  <p:cond evt="onClick" delay="0">
                    <p:tgtEl>
                      <p:spTgt spid="19"/>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nextCondLst>
                <p:cond evt="onClick" delay="0">
                  <p:tgtEl>
                    <p:spTgt spid="19"/>
                  </p:tgtEl>
                </p:cond>
              </p:nextCondLst>
            </p:seq>
            <p:seq concurrent="1" nextAc="seek">
              <p:cTn id="29" restart="whenNotActive" fill="hold" evtFilter="cancelBubble" nodeType="interactiveSeq">
                <p:stCondLst>
                  <p:cond evt="onClick" delay="0">
                    <p:tgtEl>
                      <p:spTgt spid="21"/>
                    </p:tgtEl>
                  </p:cond>
                </p:stCondLst>
                <p:endSync evt="end" delay="0">
                  <p:rtn val="all"/>
                </p:endSync>
                <p:childTnLst>
                  <p:par>
                    <p:cTn id="30" fill="hold">
                      <p:stCondLst>
                        <p:cond delay="0"/>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902860" y="5055854"/>
            <a:ext cx="2525374" cy="2525374"/>
          </a:xfrm>
          <a:custGeom>
            <a:avLst/>
            <a:gdLst/>
            <a:ahLst/>
            <a:cxnLst/>
            <a:rect l="l" t="t" r="r" b="b"/>
            <a:pathLst>
              <a:path w="2525374" h="2525374">
                <a:moveTo>
                  <a:pt x="0" y="0"/>
                </a:moveTo>
                <a:lnTo>
                  <a:pt x="2525374" y="0"/>
                </a:lnTo>
                <a:lnTo>
                  <a:pt x="2525374" y="2525374"/>
                </a:lnTo>
                <a:lnTo>
                  <a:pt x="0" y="2525374"/>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6616319" y="2148570"/>
            <a:ext cx="5055361" cy="906112"/>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Retorno de valores </a:t>
            </a:r>
          </a:p>
        </p:txBody>
      </p:sp>
      <p:sp>
        <p:nvSpPr>
          <p:cNvPr id="5" name="TextBox 5"/>
          <p:cNvSpPr txBox="1"/>
          <p:nvPr/>
        </p:nvSpPr>
        <p:spPr>
          <a:xfrm>
            <a:off x="2146577" y="3251514"/>
            <a:ext cx="14037941" cy="1804340"/>
          </a:xfrm>
          <a:prstGeom prst="rect">
            <a:avLst/>
          </a:prstGeom>
        </p:spPr>
        <p:txBody>
          <a:bodyPr lIns="0" tIns="0" rIns="0" bIns="0" rtlCol="0" anchor="t">
            <a:spAutoFit/>
          </a:bodyPr>
          <a:lstStyle/>
          <a:p>
            <a:pPr algn="just">
              <a:lnSpc>
                <a:spcPts val="3497"/>
              </a:lnSpc>
              <a:spcBef>
                <a:spcPct val="0"/>
              </a:spcBef>
            </a:pPr>
            <a:r>
              <a:rPr lang="en-US" sz="3400" dirty="0">
                <a:solidFill>
                  <a:srgbClr val="000000"/>
                </a:solidFill>
                <a:latin typeface="Archivo Narrow"/>
                <a:ea typeface="Archivo Narrow"/>
                <a:cs typeface="Archivo Narrow"/>
                <a:sym typeface="Archivo Narrow"/>
              </a:rPr>
              <a:t>En Java es la palabra clave return </a:t>
            </a:r>
            <a:r>
              <a:rPr lang="en-US" sz="3400" dirty="0" err="1">
                <a:solidFill>
                  <a:srgbClr val="000000"/>
                </a:solidFill>
                <a:latin typeface="Archivo Narrow"/>
                <a:ea typeface="Archivo Narrow"/>
                <a:cs typeface="Archivo Narrow"/>
                <a:sym typeface="Archivo Narrow"/>
              </a:rPr>
              <a:t>que</a:t>
            </a:r>
            <a:r>
              <a:rPr lang="en-US" sz="3400" dirty="0">
                <a:solidFill>
                  <a:srgbClr val="000000"/>
                </a:solidFill>
                <a:latin typeface="Archivo Narrow"/>
                <a:ea typeface="Archivo Narrow"/>
                <a:cs typeface="Archivo Narrow"/>
                <a:sym typeface="Archivo Narrow"/>
              </a:rPr>
              <a:t> se </a:t>
            </a:r>
            <a:r>
              <a:rPr lang="en-US" sz="3400" dirty="0" err="1">
                <a:solidFill>
                  <a:srgbClr val="000000"/>
                </a:solidFill>
                <a:latin typeface="Archivo Narrow"/>
                <a:ea typeface="Archivo Narrow"/>
                <a:cs typeface="Archivo Narrow"/>
                <a:sym typeface="Archivo Narrow"/>
              </a:rPr>
              <a:t>usa</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dentro</a:t>
            </a:r>
            <a:r>
              <a:rPr lang="en-US" sz="3400" dirty="0">
                <a:solidFill>
                  <a:srgbClr val="000000"/>
                </a:solidFill>
                <a:latin typeface="Archivo Narrow"/>
                <a:ea typeface="Archivo Narrow"/>
                <a:cs typeface="Archivo Narrow"/>
                <a:sym typeface="Archivo Narrow"/>
              </a:rPr>
              <a:t> de un </a:t>
            </a:r>
            <a:r>
              <a:rPr lang="en-US" sz="3400" dirty="0" err="1">
                <a:solidFill>
                  <a:srgbClr val="000000"/>
                </a:solidFill>
                <a:latin typeface="Archivo Narrow"/>
                <a:ea typeface="Archivo Narrow"/>
                <a:cs typeface="Archivo Narrow"/>
                <a:sym typeface="Archivo Narrow"/>
              </a:rPr>
              <a:t>método</a:t>
            </a:r>
            <a:r>
              <a:rPr lang="en-US" sz="3400" dirty="0">
                <a:solidFill>
                  <a:srgbClr val="000000"/>
                </a:solidFill>
                <a:latin typeface="Archivo Narrow"/>
                <a:ea typeface="Archivo Narrow"/>
                <a:cs typeface="Archivo Narrow"/>
                <a:sym typeface="Archivo Narrow"/>
              </a:rPr>
              <a:t> para </a:t>
            </a:r>
            <a:r>
              <a:rPr lang="en-US" sz="3400" dirty="0" err="1">
                <a:solidFill>
                  <a:srgbClr val="000000"/>
                </a:solidFill>
                <a:latin typeface="Archivo Narrow"/>
                <a:ea typeface="Archivo Narrow"/>
                <a:cs typeface="Archivo Narrow"/>
                <a:sym typeface="Archivo Narrow"/>
              </a:rPr>
              <a:t>finalizar</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su</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ejecución</a:t>
            </a:r>
            <a:r>
              <a:rPr lang="en-US" sz="3400" dirty="0">
                <a:solidFill>
                  <a:srgbClr val="000000"/>
                </a:solidFill>
                <a:latin typeface="Archivo Narrow"/>
                <a:ea typeface="Archivo Narrow"/>
                <a:cs typeface="Archivo Narrow"/>
                <a:sym typeface="Archivo Narrow"/>
              </a:rPr>
              <a:t> y </a:t>
            </a:r>
            <a:r>
              <a:rPr lang="en-US" sz="3400" dirty="0" err="1">
                <a:solidFill>
                  <a:srgbClr val="000000"/>
                </a:solidFill>
                <a:latin typeface="Archivo Narrow"/>
                <a:ea typeface="Archivo Narrow"/>
                <a:cs typeface="Archivo Narrow"/>
                <a:sym typeface="Archivo Narrow"/>
              </a:rPr>
              <a:t>devolver</a:t>
            </a:r>
            <a:r>
              <a:rPr lang="en-US" sz="3400" dirty="0">
                <a:solidFill>
                  <a:srgbClr val="000000"/>
                </a:solidFill>
                <a:latin typeface="Archivo Narrow"/>
                <a:ea typeface="Archivo Narrow"/>
                <a:cs typeface="Archivo Narrow"/>
                <a:sym typeface="Archivo Narrow"/>
              </a:rPr>
              <a:t> un valor </a:t>
            </a:r>
            <a:r>
              <a:rPr lang="en-US" sz="3400" dirty="0" err="1">
                <a:solidFill>
                  <a:srgbClr val="000000"/>
                </a:solidFill>
                <a:latin typeface="Archivo Narrow"/>
                <a:ea typeface="Archivo Narrow"/>
                <a:cs typeface="Archivo Narrow"/>
                <a:sym typeface="Archivo Narrow"/>
              </a:rPr>
              <a:t>específico</a:t>
            </a:r>
            <a:r>
              <a:rPr lang="en-US" sz="3400" dirty="0">
                <a:solidFill>
                  <a:srgbClr val="000000"/>
                </a:solidFill>
                <a:latin typeface="Archivo Narrow"/>
                <a:ea typeface="Archivo Narrow"/>
                <a:cs typeface="Archivo Narrow"/>
                <a:sym typeface="Archivo Narrow"/>
              </a:rPr>
              <a:t> al </a:t>
            </a:r>
            <a:r>
              <a:rPr lang="en-US" sz="3400" dirty="0" err="1">
                <a:solidFill>
                  <a:srgbClr val="000000"/>
                </a:solidFill>
                <a:latin typeface="Archivo Narrow"/>
                <a:ea typeface="Archivo Narrow"/>
                <a:cs typeface="Archivo Narrow"/>
                <a:sym typeface="Archivo Narrow"/>
              </a:rPr>
              <a:t>código</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que</a:t>
            </a:r>
            <a:r>
              <a:rPr lang="en-US" sz="3400" dirty="0">
                <a:solidFill>
                  <a:srgbClr val="000000"/>
                </a:solidFill>
                <a:latin typeface="Archivo Narrow"/>
                <a:ea typeface="Archivo Narrow"/>
                <a:cs typeface="Archivo Narrow"/>
                <a:sym typeface="Archivo Narrow"/>
              </a:rPr>
              <a:t> lo </a:t>
            </a:r>
            <a:r>
              <a:rPr lang="en-US" sz="3400" dirty="0" err="1">
                <a:solidFill>
                  <a:srgbClr val="000000"/>
                </a:solidFill>
                <a:latin typeface="Archivo Narrow"/>
                <a:ea typeface="Archivo Narrow"/>
                <a:cs typeface="Archivo Narrow"/>
                <a:sym typeface="Archivo Narrow"/>
              </a:rPr>
              <a:t>llamó</a:t>
            </a:r>
            <a:r>
              <a:rPr lang="en-US" sz="3400" dirty="0">
                <a:solidFill>
                  <a:srgbClr val="000000"/>
                </a:solidFill>
                <a:latin typeface="Archivo Narrow"/>
                <a:ea typeface="Archivo Narrow"/>
                <a:cs typeface="Archivo Narrow"/>
                <a:sym typeface="Archivo Narrow"/>
              </a:rPr>
              <a:t>. Este valor </a:t>
            </a:r>
            <a:r>
              <a:rPr lang="en-US" sz="3400" dirty="0" err="1">
                <a:solidFill>
                  <a:srgbClr val="000000"/>
                </a:solidFill>
                <a:latin typeface="Archivo Narrow"/>
                <a:ea typeface="Archivo Narrow"/>
                <a:cs typeface="Archivo Narrow"/>
                <a:sym typeface="Archivo Narrow"/>
              </a:rPr>
              <a:t>puede</a:t>
            </a:r>
            <a:r>
              <a:rPr lang="en-US" sz="3400" dirty="0">
                <a:solidFill>
                  <a:srgbClr val="000000"/>
                </a:solidFill>
                <a:latin typeface="Archivo Narrow"/>
                <a:ea typeface="Archivo Narrow"/>
                <a:cs typeface="Archivo Narrow"/>
                <a:sym typeface="Archivo Narrow"/>
              </a:rPr>
              <a:t> ser de </a:t>
            </a:r>
            <a:r>
              <a:rPr lang="en-US" sz="3400" dirty="0" err="1">
                <a:solidFill>
                  <a:srgbClr val="000000"/>
                </a:solidFill>
                <a:latin typeface="Archivo Narrow"/>
                <a:ea typeface="Archivo Narrow"/>
                <a:cs typeface="Archivo Narrow"/>
                <a:sym typeface="Archivo Narrow"/>
              </a:rPr>
              <a:t>cualquier</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tipo</a:t>
            </a:r>
            <a:r>
              <a:rPr lang="en-US" sz="3400" dirty="0">
                <a:solidFill>
                  <a:srgbClr val="000000"/>
                </a:solidFill>
                <a:latin typeface="Archivo Narrow"/>
                <a:ea typeface="Archivo Narrow"/>
                <a:cs typeface="Archivo Narrow"/>
                <a:sym typeface="Archivo Narrow"/>
              </a:rPr>
              <a:t> de </a:t>
            </a:r>
            <a:r>
              <a:rPr lang="en-US" sz="3400" dirty="0" err="1">
                <a:solidFill>
                  <a:srgbClr val="000000"/>
                </a:solidFill>
                <a:latin typeface="Archivo Narrow"/>
                <a:ea typeface="Archivo Narrow"/>
                <a:cs typeface="Archivo Narrow"/>
                <a:sym typeface="Archivo Narrow"/>
              </a:rPr>
              <a:t>dato</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entero</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booleano</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cadena</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objeto</a:t>
            </a:r>
            <a:r>
              <a:rPr lang="en-US" sz="3400" dirty="0">
                <a:solidFill>
                  <a:srgbClr val="000000"/>
                </a:solidFill>
                <a:latin typeface="Archivo Narrow"/>
                <a:ea typeface="Archivo Narrow"/>
                <a:cs typeface="Archivo Narrow"/>
                <a:sym typeface="Archivo Narrow"/>
              </a:rPr>
              <a:t>, etc.) y </a:t>
            </a:r>
            <a:r>
              <a:rPr lang="en-US" sz="3400" dirty="0" err="1">
                <a:solidFill>
                  <a:srgbClr val="000000"/>
                </a:solidFill>
                <a:latin typeface="Archivo Narrow"/>
                <a:ea typeface="Archivo Narrow"/>
                <a:cs typeface="Archivo Narrow"/>
                <a:sym typeface="Archivo Narrow"/>
              </a:rPr>
              <a:t>puede</a:t>
            </a:r>
            <a:r>
              <a:rPr lang="en-US" sz="3400" dirty="0">
                <a:solidFill>
                  <a:srgbClr val="000000"/>
                </a:solidFill>
                <a:latin typeface="Archivo Narrow"/>
                <a:ea typeface="Archivo Narrow"/>
                <a:cs typeface="Archivo Narrow"/>
                <a:sym typeface="Archivo Narrow"/>
              </a:rPr>
              <a:t> ser </a:t>
            </a:r>
            <a:r>
              <a:rPr lang="en-US" sz="3400" dirty="0" err="1">
                <a:solidFill>
                  <a:srgbClr val="000000"/>
                </a:solidFill>
                <a:latin typeface="Archivo Narrow"/>
                <a:ea typeface="Archivo Narrow"/>
                <a:cs typeface="Archivo Narrow"/>
                <a:sym typeface="Archivo Narrow"/>
              </a:rPr>
              <a:t>almacenado</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en</a:t>
            </a:r>
            <a:r>
              <a:rPr lang="en-US" sz="3400" dirty="0">
                <a:solidFill>
                  <a:srgbClr val="000000"/>
                </a:solidFill>
                <a:latin typeface="Archivo Narrow"/>
                <a:ea typeface="Archivo Narrow"/>
                <a:cs typeface="Archivo Narrow"/>
                <a:sym typeface="Archivo Narrow"/>
              </a:rPr>
              <a:t> </a:t>
            </a:r>
            <a:r>
              <a:rPr lang="en-US" sz="3400" dirty="0" err="1">
                <a:solidFill>
                  <a:srgbClr val="000000"/>
                </a:solidFill>
                <a:latin typeface="Archivo Narrow"/>
                <a:ea typeface="Archivo Narrow"/>
                <a:cs typeface="Archivo Narrow"/>
                <a:sym typeface="Archivo Narrow"/>
              </a:rPr>
              <a:t>una</a:t>
            </a:r>
            <a:r>
              <a:rPr lang="en-US" sz="3400" dirty="0">
                <a:solidFill>
                  <a:srgbClr val="000000"/>
                </a:solidFill>
                <a:latin typeface="Archivo Narrow"/>
                <a:ea typeface="Archivo Narrow"/>
                <a:cs typeface="Archivo Narrow"/>
                <a:sym typeface="Archivo Narrow"/>
              </a:rPr>
              <a:t> variable para </a:t>
            </a:r>
            <a:r>
              <a:rPr lang="en-US" sz="3400" dirty="0" err="1">
                <a:solidFill>
                  <a:srgbClr val="000000"/>
                </a:solidFill>
                <a:latin typeface="Archivo Narrow"/>
                <a:ea typeface="Archivo Narrow"/>
                <a:cs typeface="Archivo Narrow"/>
                <a:sym typeface="Archivo Narrow"/>
              </a:rPr>
              <a:t>su</a:t>
            </a:r>
            <a:r>
              <a:rPr lang="en-US" sz="3400" dirty="0">
                <a:solidFill>
                  <a:srgbClr val="000000"/>
                </a:solidFill>
                <a:latin typeface="Archivo Narrow"/>
                <a:ea typeface="Archivo Narrow"/>
                <a:cs typeface="Archivo Narrow"/>
                <a:sym typeface="Archivo Narrow"/>
              </a:rPr>
              <a:t> posterior </a:t>
            </a:r>
            <a:r>
              <a:rPr lang="en-US" sz="3400" dirty="0" err="1">
                <a:solidFill>
                  <a:srgbClr val="000000"/>
                </a:solidFill>
                <a:latin typeface="Archivo Narrow"/>
                <a:ea typeface="Archivo Narrow"/>
                <a:cs typeface="Archivo Narrow"/>
                <a:sym typeface="Archivo Narrow"/>
              </a:rPr>
              <a:t>uso</a:t>
            </a:r>
            <a:r>
              <a:rPr lang="en-US" sz="3400" dirty="0">
                <a:solidFill>
                  <a:srgbClr val="000000"/>
                </a:solidFill>
                <a:latin typeface="Archivo Narrow"/>
                <a:ea typeface="Archivo Narrow"/>
                <a:cs typeface="Archivo Narrow"/>
                <a:sym typeface="Archivo Narrow"/>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Freeform 4"/>
          <p:cNvSpPr/>
          <p:nvPr/>
        </p:nvSpPr>
        <p:spPr>
          <a:xfrm>
            <a:off x="6805806" y="4444414"/>
            <a:ext cx="3994713" cy="3442831"/>
          </a:xfrm>
          <a:custGeom>
            <a:avLst/>
            <a:gdLst/>
            <a:ahLst/>
            <a:cxnLst/>
            <a:rect l="l" t="t" r="r" b="b"/>
            <a:pathLst>
              <a:path w="3994713" h="3442831">
                <a:moveTo>
                  <a:pt x="0" y="0"/>
                </a:moveTo>
                <a:lnTo>
                  <a:pt x="3994713" y="0"/>
                </a:lnTo>
                <a:lnTo>
                  <a:pt x="3994713" y="3442831"/>
                </a:lnTo>
                <a:lnTo>
                  <a:pt x="0" y="3442831"/>
                </a:lnTo>
                <a:lnTo>
                  <a:pt x="0" y="0"/>
                </a:lnTo>
                <a:close/>
              </a:path>
            </a:pathLst>
          </a:custGeom>
          <a:blipFill>
            <a:blip r:embed="rId4"/>
            <a:stretch>
              <a:fillRect t="-16029"/>
            </a:stretch>
          </a:blipFill>
        </p:spPr>
        <p:txBody>
          <a:bodyPr/>
          <a:lstStyle/>
          <a:p>
            <a:endParaRPr lang="es-MX"/>
          </a:p>
        </p:txBody>
      </p:sp>
      <p:sp>
        <p:nvSpPr>
          <p:cNvPr id="5" name="TextBox 5"/>
          <p:cNvSpPr txBox="1"/>
          <p:nvPr/>
        </p:nvSpPr>
        <p:spPr>
          <a:xfrm>
            <a:off x="3820026" y="2146007"/>
            <a:ext cx="9966275" cy="1212838"/>
          </a:xfrm>
          <a:prstGeom prst="rect">
            <a:avLst/>
          </a:prstGeom>
        </p:spPr>
        <p:txBody>
          <a:bodyPr lIns="0" tIns="0" rIns="0" bIns="0" rtlCol="0" anchor="t">
            <a:spAutoFit/>
          </a:bodyPr>
          <a:lstStyle/>
          <a:p>
            <a:pPr algn="ctr">
              <a:lnSpc>
                <a:spcPts val="9800"/>
              </a:lnSpc>
            </a:pPr>
            <a:r>
              <a:rPr lang="en-US" sz="7000" b="1">
                <a:solidFill>
                  <a:srgbClr val="1800AD"/>
                </a:solidFill>
                <a:latin typeface="Archivo Narrow Bold"/>
                <a:ea typeface="Archivo Narrow Bold"/>
                <a:cs typeface="Archivo Narrow Bold"/>
                <a:sym typeface="Archivo Narrow Bold"/>
              </a:rPr>
              <a:t>Planteamiento de Problemas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3067527" y="4046932"/>
            <a:ext cx="12152946" cy="2069311"/>
          </a:xfrm>
          <a:prstGeom prst="rect">
            <a:avLst/>
          </a:prstGeom>
        </p:spPr>
        <p:txBody>
          <a:bodyPr lIns="0" tIns="0" rIns="0" bIns="0" rtlCol="0" anchor="t">
            <a:spAutoFit/>
          </a:bodyPr>
          <a:lstStyle/>
          <a:p>
            <a:pPr algn="ctr">
              <a:lnSpc>
                <a:spcPts val="8268"/>
              </a:lnSpc>
            </a:pPr>
            <a:r>
              <a:rPr lang="en-US" sz="5906" b="1">
                <a:solidFill>
                  <a:srgbClr val="1800AD"/>
                </a:solidFill>
                <a:latin typeface="Archivo Narrow Bold"/>
                <a:ea typeface="Archivo Narrow Bold"/>
                <a:cs typeface="Archivo Narrow Bold"/>
                <a:sym typeface="Archivo Narrow Bold"/>
              </a:rPr>
              <a:t>2.1 Declaración de clases: atributos, métodos, encapsulamiento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4" name="TextBox 4"/>
          <p:cNvSpPr txBox="1"/>
          <p:nvPr/>
        </p:nvSpPr>
        <p:spPr>
          <a:xfrm>
            <a:off x="2138762" y="3186634"/>
            <a:ext cx="14053570" cy="1844675"/>
          </a:xfrm>
          <a:prstGeom prst="rect">
            <a:avLst/>
          </a:prstGeom>
        </p:spPr>
        <p:txBody>
          <a:bodyPr lIns="0" tIns="0" rIns="0" bIns="0" rtlCol="0" anchor="t">
            <a:spAutoFit/>
          </a:bodyPr>
          <a:lstStyle/>
          <a:p>
            <a:pPr algn="just">
              <a:lnSpc>
                <a:spcPts val="4899"/>
              </a:lnSpc>
            </a:pPr>
            <a:r>
              <a:rPr lang="en-US" sz="3499" dirty="0">
                <a:solidFill>
                  <a:srgbClr val="000000"/>
                </a:solidFill>
                <a:latin typeface="Archivo Narrow"/>
                <a:ea typeface="Archivo Narrow"/>
                <a:cs typeface="Archivo Narrow"/>
                <a:sym typeface="Archivo Narrow"/>
              </a:rPr>
              <a:t>Es </a:t>
            </a:r>
            <a:r>
              <a:rPr lang="en-US" sz="3499" dirty="0" err="1">
                <a:solidFill>
                  <a:srgbClr val="000000"/>
                </a:solidFill>
                <a:latin typeface="Archivo Narrow"/>
                <a:ea typeface="Archivo Narrow"/>
                <a:cs typeface="Archivo Narrow"/>
                <a:sym typeface="Archivo Narrow"/>
              </a:rPr>
              <a:t>una</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plantilla</a:t>
            </a:r>
            <a:r>
              <a:rPr lang="en-US" sz="3499" dirty="0">
                <a:solidFill>
                  <a:srgbClr val="000000"/>
                </a:solidFill>
                <a:latin typeface="Archivo Narrow"/>
                <a:ea typeface="Archivo Narrow"/>
                <a:cs typeface="Archivo Narrow"/>
                <a:sym typeface="Archivo Narrow"/>
              </a:rPr>
              <a:t> o plano para </a:t>
            </a:r>
            <a:r>
              <a:rPr lang="en-US" sz="3499" dirty="0" err="1">
                <a:solidFill>
                  <a:srgbClr val="000000"/>
                </a:solidFill>
                <a:latin typeface="Archivo Narrow"/>
                <a:ea typeface="Archivo Narrow"/>
                <a:cs typeface="Archivo Narrow"/>
                <a:sym typeface="Archivo Narrow"/>
              </a:rPr>
              <a:t>crear</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objetos</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que</a:t>
            </a:r>
            <a:r>
              <a:rPr lang="en-US" sz="3499" dirty="0">
                <a:solidFill>
                  <a:srgbClr val="000000"/>
                </a:solidFill>
                <a:latin typeface="Archivo Narrow"/>
                <a:ea typeface="Archivo Narrow"/>
                <a:cs typeface="Archivo Narrow"/>
                <a:sym typeface="Archivo Narrow"/>
              </a:rPr>
              <a:t> se </a:t>
            </a:r>
            <a:r>
              <a:rPr lang="en-US" sz="3499" dirty="0" err="1">
                <a:solidFill>
                  <a:srgbClr val="000000"/>
                </a:solidFill>
                <a:latin typeface="Archivo Narrow"/>
                <a:ea typeface="Archivo Narrow"/>
                <a:cs typeface="Archivo Narrow"/>
                <a:sym typeface="Archivo Narrow"/>
              </a:rPr>
              <a:t>utiliza</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en</a:t>
            </a:r>
            <a:r>
              <a:rPr lang="en-US" sz="3499" dirty="0">
                <a:solidFill>
                  <a:srgbClr val="000000"/>
                </a:solidFill>
                <a:latin typeface="Archivo Narrow"/>
                <a:ea typeface="Archivo Narrow"/>
                <a:cs typeface="Archivo Narrow"/>
                <a:sym typeface="Archivo Narrow"/>
              </a:rPr>
              <a:t> la </a:t>
            </a:r>
            <a:r>
              <a:rPr lang="en-US" sz="3499" dirty="0" err="1">
                <a:solidFill>
                  <a:srgbClr val="000000"/>
                </a:solidFill>
                <a:latin typeface="Archivo Narrow"/>
                <a:ea typeface="Archivo Narrow"/>
                <a:cs typeface="Archivo Narrow"/>
                <a:sym typeface="Archivo Narrow"/>
              </a:rPr>
              <a:t>programación</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orientada</a:t>
            </a:r>
            <a:r>
              <a:rPr lang="en-US" sz="3499" dirty="0">
                <a:solidFill>
                  <a:srgbClr val="000000"/>
                </a:solidFill>
                <a:latin typeface="Archivo Narrow"/>
                <a:ea typeface="Archivo Narrow"/>
                <a:cs typeface="Archivo Narrow"/>
                <a:sym typeface="Archivo Narrow"/>
              </a:rPr>
              <a:t> a </a:t>
            </a:r>
            <a:r>
              <a:rPr lang="en-US" sz="3499" dirty="0" err="1">
                <a:solidFill>
                  <a:srgbClr val="000000"/>
                </a:solidFill>
                <a:latin typeface="Archivo Narrow"/>
                <a:ea typeface="Archivo Narrow"/>
                <a:cs typeface="Archivo Narrow"/>
                <a:sym typeface="Archivo Narrow"/>
              </a:rPr>
              <a:t>objetos</a:t>
            </a:r>
            <a:r>
              <a:rPr lang="en-US" sz="3499" dirty="0">
                <a:solidFill>
                  <a:srgbClr val="000000"/>
                </a:solidFill>
                <a:latin typeface="Archivo Narrow"/>
                <a:ea typeface="Archivo Narrow"/>
                <a:cs typeface="Archivo Narrow"/>
                <a:sym typeface="Archivo Narrow"/>
              </a:rPr>
              <a:t> (POO) para </a:t>
            </a:r>
            <a:r>
              <a:rPr lang="en-US" sz="3499" dirty="0" err="1">
                <a:solidFill>
                  <a:srgbClr val="000000"/>
                </a:solidFill>
                <a:latin typeface="Archivo Narrow"/>
                <a:ea typeface="Archivo Narrow"/>
                <a:cs typeface="Archivo Narrow"/>
                <a:sym typeface="Archivo Narrow"/>
              </a:rPr>
              <a:t>definir</a:t>
            </a:r>
            <a:r>
              <a:rPr lang="en-US" sz="3499" dirty="0">
                <a:solidFill>
                  <a:srgbClr val="000000"/>
                </a:solidFill>
                <a:latin typeface="Archivo Narrow"/>
                <a:ea typeface="Archivo Narrow"/>
                <a:cs typeface="Archivo Narrow"/>
                <a:sym typeface="Archivo Narrow"/>
              </a:rPr>
              <a:t> las </a:t>
            </a:r>
            <a:r>
              <a:rPr lang="en-US" sz="3499" dirty="0" err="1">
                <a:solidFill>
                  <a:srgbClr val="000000"/>
                </a:solidFill>
                <a:latin typeface="Archivo Narrow"/>
                <a:ea typeface="Archivo Narrow"/>
                <a:cs typeface="Archivo Narrow"/>
                <a:sym typeface="Archivo Narrow"/>
              </a:rPr>
              <a:t>características</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atributos</a:t>
            </a:r>
            <a:r>
              <a:rPr lang="en-US" sz="3499" dirty="0">
                <a:solidFill>
                  <a:srgbClr val="000000"/>
                </a:solidFill>
                <a:latin typeface="Archivo Narrow"/>
                <a:ea typeface="Archivo Narrow"/>
                <a:cs typeface="Archivo Narrow"/>
                <a:sym typeface="Archivo Narrow"/>
              </a:rPr>
              <a:t>) y </a:t>
            </a:r>
            <a:r>
              <a:rPr lang="en-US" sz="3499" dirty="0" err="1">
                <a:solidFill>
                  <a:srgbClr val="000000"/>
                </a:solidFill>
                <a:latin typeface="Archivo Narrow"/>
                <a:ea typeface="Archivo Narrow"/>
                <a:cs typeface="Archivo Narrow"/>
                <a:sym typeface="Archivo Narrow"/>
              </a:rPr>
              <a:t>el</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comportamiento</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métodos</a:t>
            </a:r>
            <a:r>
              <a:rPr lang="en-US" sz="3499" dirty="0">
                <a:solidFill>
                  <a:srgbClr val="000000"/>
                </a:solidFill>
                <a:latin typeface="Archivo Narrow"/>
                <a:ea typeface="Archivo Narrow"/>
                <a:cs typeface="Archivo Narrow"/>
                <a:sym typeface="Archivo Narrow"/>
              </a:rPr>
              <a:t>) de un </a:t>
            </a:r>
            <a:r>
              <a:rPr lang="en-US" sz="3499" dirty="0" err="1">
                <a:solidFill>
                  <a:srgbClr val="000000"/>
                </a:solidFill>
                <a:latin typeface="Archivo Narrow"/>
                <a:ea typeface="Archivo Narrow"/>
                <a:cs typeface="Archivo Narrow"/>
                <a:sym typeface="Archivo Narrow"/>
              </a:rPr>
              <a:t>tipo</a:t>
            </a:r>
            <a:r>
              <a:rPr lang="en-US" sz="3499" dirty="0">
                <a:solidFill>
                  <a:srgbClr val="000000"/>
                </a:solidFill>
                <a:latin typeface="Archivo Narrow"/>
                <a:ea typeface="Archivo Narrow"/>
                <a:cs typeface="Archivo Narrow"/>
                <a:sym typeface="Archivo Narrow"/>
              </a:rPr>
              <a:t> de </a:t>
            </a:r>
            <a:r>
              <a:rPr lang="en-US" sz="3499" dirty="0" err="1">
                <a:solidFill>
                  <a:srgbClr val="000000"/>
                </a:solidFill>
                <a:latin typeface="Archivo Narrow"/>
                <a:ea typeface="Archivo Narrow"/>
                <a:cs typeface="Archivo Narrow"/>
                <a:sym typeface="Archivo Narrow"/>
              </a:rPr>
              <a:t>objeto</a:t>
            </a:r>
            <a:r>
              <a:rPr lang="en-US" sz="3499" dirty="0">
                <a:solidFill>
                  <a:srgbClr val="000000"/>
                </a:solidFill>
                <a:latin typeface="Archivo Narrow"/>
                <a:ea typeface="Archivo Narrow"/>
                <a:cs typeface="Archivo Narrow"/>
                <a:sym typeface="Archivo Narrow"/>
              </a:rPr>
              <a:t>.</a:t>
            </a:r>
          </a:p>
        </p:txBody>
      </p:sp>
      <p:sp>
        <p:nvSpPr>
          <p:cNvPr id="5" name="TextBox 5"/>
          <p:cNvSpPr txBox="1"/>
          <p:nvPr/>
        </p:nvSpPr>
        <p:spPr>
          <a:xfrm>
            <a:off x="5867401" y="1625002"/>
            <a:ext cx="5820072" cy="90614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a:t>
            </a:r>
            <a:r>
              <a:rPr lang="en-US" sz="5199" b="1" dirty="0" err="1">
                <a:solidFill>
                  <a:srgbClr val="000000"/>
                </a:solidFill>
                <a:latin typeface="Archivo Narrow Bold"/>
                <a:ea typeface="Archivo Narrow Bold"/>
                <a:cs typeface="Archivo Narrow Bold"/>
                <a:sym typeface="Archivo Narrow Bold"/>
              </a:rPr>
              <a:t>Que</a:t>
            </a:r>
            <a:r>
              <a:rPr lang="en-US" sz="5199" b="1" dirty="0">
                <a:solidFill>
                  <a:srgbClr val="000000"/>
                </a:solidFill>
                <a:latin typeface="Archivo Narrow Bold"/>
                <a:ea typeface="Archivo Narrow Bold"/>
                <a:cs typeface="Archivo Narrow Bold"/>
                <a:sym typeface="Archivo Narrow Bold"/>
              </a:rPr>
              <a:t> es </a:t>
            </a:r>
            <a:r>
              <a:rPr lang="en-US" sz="5199" b="1" dirty="0" err="1">
                <a:solidFill>
                  <a:srgbClr val="000000"/>
                </a:solidFill>
                <a:latin typeface="Archivo Narrow Bold"/>
                <a:ea typeface="Archivo Narrow Bold"/>
                <a:cs typeface="Archivo Narrow Bold"/>
                <a:sym typeface="Archivo Narrow Bold"/>
              </a:rPr>
              <a:t>una</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clase</a:t>
            </a:r>
            <a:r>
              <a:rPr lang="en-US" sz="5199" b="1" dirty="0">
                <a:solidFill>
                  <a:srgbClr val="000000"/>
                </a:solidFill>
                <a:latin typeface="Archivo Narrow Bold"/>
                <a:ea typeface="Archivo Narrow Bold"/>
                <a:cs typeface="Archivo Narrow Bold"/>
                <a:sym typeface="Archivo Narrow Bold"/>
              </a:rPr>
              <a:t>?</a:t>
            </a:r>
          </a:p>
        </p:txBody>
      </p:sp>
      <p:pic>
        <p:nvPicPr>
          <p:cNvPr id="1026" name="Picture 2" descr="Símbolo de interfaz de búsqueda de computadora - Iconos gratis de  computadora">
            <a:extLst>
              <a:ext uri="{FF2B5EF4-FFF2-40B4-BE49-F238E27FC236}">
                <a16:creationId xmlns:a16="http://schemas.microsoft.com/office/drawing/2014/main" id="{B62C293A-E35F-B689-D82C-8D0F2658A4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9800" y="6344270"/>
            <a:ext cx="1895104" cy="18951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
            <a:extLst>
              <a:ext uri="{FF2B5EF4-FFF2-40B4-BE49-F238E27FC236}">
                <a16:creationId xmlns:a16="http://schemas.microsoft.com/office/drawing/2014/main" id="{DFEF9F49-55F2-5C1B-152F-2EC864CE1A20}"/>
              </a:ext>
            </a:extLst>
          </p:cNvPr>
          <p:cNvSpPr txBox="1"/>
          <p:nvPr/>
        </p:nvSpPr>
        <p:spPr>
          <a:xfrm>
            <a:off x="4572000" y="6330331"/>
            <a:ext cx="5820072" cy="1823576"/>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Ejemplo</a:t>
            </a:r>
            <a:r>
              <a:rPr lang="en-US" sz="5199" b="1" dirty="0">
                <a:solidFill>
                  <a:srgbClr val="000000"/>
                </a:solidFill>
                <a:latin typeface="Archivo Narrow Bold"/>
                <a:ea typeface="Archivo Narrow Bold"/>
                <a:cs typeface="Archivo Narrow Bold"/>
                <a:sym typeface="Archivo Narrow Bold"/>
              </a:rPr>
              <a:t> de </a:t>
            </a:r>
          </a:p>
          <a:p>
            <a:pPr algn="ctr">
              <a:lnSpc>
                <a:spcPts val="7279"/>
              </a:lnSpc>
            </a:pPr>
            <a:r>
              <a:rPr lang="en-US" sz="5199" b="1" dirty="0" err="1">
                <a:solidFill>
                  <a:srgbClr val="000000"/>
                </a:solidFill>
                <a:latin typeface="Archivo Narrow Bold"/>
                <a:ea typeface="Archivo Narrow Bold"/>
                <a:cs typeface="Archivo Narrow Bold"/>
                <a:sym typeface="Archivo Narrow Bold"/>
              </a:rPr>
              <a:t>una</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clase</a:t>
            </a:r>
            <a:endParaRPr lang="en-US" sz="5199" b="1" dirty="0">
              <a:solidFill>
                <a:srgbClr val="000000"/>
              </a:solidFill>
              <a:latin typeface="Archivo Narrow Bold"/>
              <a:ea typeface="Archivo Narrow Bold"/>
              <a:cs typeface="Archivo Narrow Bold"/>
              <a:sym typeface="Archivo Narrow Bold"/>
            </a:endParaRPr>
          </a:p>
        </p:txBody>
      </p:sp>
      <p:pic>
        <p:nvPicPr>
          <p:cNvPr id="16" name="Imagen 15">
            <a:extLst>
              <a:ext uri="{FF2B5EF4-FFF2-40B4-BE49-F238E27FC236}">
                <a16:creationId xmlns:a16="http://schemas.microsoft.com/office/drawing/2014/main" id="{C0D40DA1-605A-DC82-04C3-5439A7332A8D}"/>
              </a:ext>
            </a:extLst>
          </p:cNvPr>
          <p:cNvPicPr>
            <a:picLocks noChangeAspect="1"/>
          </p:cNvPicPr>
          <p:nvPr/>
        </p:nvPicPr>
        <p:blipFill>
          <a:blip r:embed="rId4"/>
          <a:stretch>
            <a:fillRect/>
          </a:stretch>
        </p:blipFill>
        <p:spPr>
          <a:xfrm>
            <a:off x="1680960" y="1634355"/>
            <a:ext cx="15090753" cy="7930152"/>
          </a:xfrm>
          <a:prstGeom prst="rect">
            <a:avLst/>
          </a:prstGeom>
        </p:spPr>
      </p:pic>
      <p:pic>
        <p:nvPicPr>
          <p:cNvPr id="1030" name="Picture 6" descr="X png cruzar png transparente antecedentes 38341441 PNG">
            <a:extLst>
              <a:ext uri="{FF2B5EF4-FFF2-40B4-BE49-F238E27FC236}">
                <a16:creationId xmlns:a16="http://schemas.microsoft.com/office/drawing/2014/main" id="{7EF25BEB-10D4-8325-68C0-2A47232679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6281504" y="1119759"/>
            <a:ext cx="980417" cy="97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26"/>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nextCondLst>
                <p:cond evt="onClick" delay="0">
                  <p:tgtEl>
                    <p:spTgt spid="1026"/>
                  </p:tgtEl>
                </p:cond>
              </p:nextCondLst>
            </p:seq>
            <p:seq concurrent="1" nextAc="seek">
              <p:cTn id="11" restart="whenNotActive" fill="hold" evtFilter="cancelBubble" nodeType="interactiveSeq">
                <p:stCondLst>
                  <p:cond evt="onClick" delay="0">
                    <p:tgtEl>
                      <p:spTgt spid="1030"/>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30"/>
                                        </p:tgtEl>
                                      </p:cBhvr>
                                    </p:animEffect>
                                    <p:set>
                                      <p:cBhvr>
                                        <p:cTn id="16" dur="1" fill="hold">
                                          <p:stCondLst>
                                            <p:cond delay="499"/>
                                          </p:stCondLst>
                                        </p:cTn>
                                        <p:tgtEl>
                                          <p:spTgt spid="103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03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428865" y="5299728"/>
            <a:ext cx="3430270" cy="3159319"/>
          </a:xfrm>
          <a:custGeom>
            <a:avLst/>
            <a:gdLst/>
            <a:ahLst/>
            <a:cxnLst/>
            <a:rect l="l" t="t" r="r" b="b"/>
            <a:pathLst>
              <a:path w="3430270" h="3159319">
                <a:moveTo>
                  <a:pt x="0" y="0"/>
                </a:moveTo>
                <a:lnTo>
                  <a:pt x="3430270" y="0"/>
                </a:lnTo>
                <a:lnTo>
                  <a:pt x="3430270" y="3159320"/>
                </a:lnTo>
                <a:lnTo>
                  <a:pt x="0" y="3159320"/>
                </a:lnTo>
                <a:lnTo>
                  <a:pt x="0" y="0"/>
                </a:lnTo>
                <a:close/>
              </a:path>
            </a:pathLst>
          </a:custGeom>
          <a:blipFill>
            <a:blip r:embed="rId3"/>
            <a:stretch>
              <a:fillRect l="-184896" b="-25298"/>
            </a:stretch>
          </a:blipFill>
        </p:spPr>
        <p:txBody>
          <a:bodyPr/>
          <a:lstStyle/>
          <a:p>
            <a:endParaRPr lang="es-MX"/>
          </a:p>
        </p:txBody>
      </p:sp>
      <p:sp>
        <p:nvSpPr>
          <p:cNvPr id="4" name="TextBox 4"/>
          <p:cNvSpPr txBox="1"/>
          <p:nvPr/>
        </p:nvSpPr>
        <p:spPr>
          <a:xfrm>
            <a:off x="2138762" y="2980376"/>
            <a:ext cx="14053570" cy="2463800"/>
          </a:xfrm>
          <a:prstGeom prst="rect">
            <a:avLst/>
          </a:prstGeom>
        </p:spPr>
        <p:txBody>
          <a:bodyPr lIns="0" tIns="0" rIns="0" bIns="0" rtlCol="0" anchor="t">
            <a:spAutoFit/>
          </a:bodyPr>
          <a:lstStyle/>
          <a:p>
            <a:pPr algn="just">
              <a:lnSpc>
                <a:spcPts val="4899"/>
              </a:lnSpc>
            </a:pPr>
            <a:r>
              <a:rPr lang="en-US" sz="3499" dirty="0">
                <a:solidFill>
                  <a:srgbClr val="000000"/>
                </a:solidFill>
                <a:latin typeface="Archivo Narrow"/>
                <a:ea typeface="Archivo Narrow"/>
                <a:cs typeface="Archivo Narrow"/>
                <a:sym typeface="Archivo Narrow"/>
              </a:rPr>
              <a:t>Es </a:t>
            </a:r>
            <a:r>
              <a:rPr lang="en-US" sz="3499" dirty="0" err="1">
                <a:solidFill>
                  <a:srgbClr val="000000"/>
                </a:solidFill>
                <a:latin typeface="Archivo Narrow"/>
                <a:ea typeface="Archivo Narrow"/>
                <a:cs typeface="Archivo Narrow"/>
                <a:sym typeface="Archivo Narrow"/>
              </a:rPr>
              <a:t>una</a:t>
            </a:r>
            <a:r>
              <a:rPr lang="en-US" sz="3499" dirty="0">
                <a:solidFill>
                  <a:srgbClr val="000000"/>
                </a:solidFill>
                <a:latin typeface="Archivo Narrow"/>
                <a:ea typeface="Archivo Narrow"/>
                <a:cs typeface="Archivo Narrow"/>
                <a:sym typeface="Archivo Narrow"/>
              </a:rPr>
              <a:t> variable </a:t>
            </a:r>
            <a:r>
              <a:rPr lang="en-US" sz="3499" dirty="0" err="1">
                <a:solidFill>
                  <a:srgbClr val="000000"/>
                </a:solidFill>
                <a:latin typeface="Archivo Narrow"/>
                <a:ea typeface="Archivo Narrow"/>
                <a:cs typeface="Archivo Narrow"/>
                <a:sym typeface="Archivo Narrow"/>
              </a:rPr>
              <a:t>que</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pertenece</a:t>
            </a:r>
            <a:r>
              <a:rPr lang="en-US" sz="3499" dirty="0">
                <a:solidFill>
                  <a:srgbClr val="000000"/>
                </a:solidFill>
                <a:latin typeface="Archivo Narrow"/>
                <a:ea typeface="Archivo Narrow"/>
                <a:cs typeface="Archivo Narrow"/>
                <a:sym typeface="Archivo Narrow"/>
              </a:rPr>
              <a:t> a la </a:t>
            </a:r>
            <a:r>
              <a:rPr lang="en-US" sz="3499" dirty="0" err="1">
                <a:solidFill>
                  <a:srgbClr val="000000"/>
                </a:solidFill>
                <a:latin typeface="Archivo Narrow"/>
                <a:ea typeface="Archivo Narrow"/>
                <a:cs typeface="Archivo Narrow"/>
                <a:sym typeface="Archivo Narrow"/>
              </a:rPr>
              <a:t>clase</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misma</a:t>
            </a:r>
            <a:r>
              <a:rPr lang="en-US" sz="3499" dirty="0">
                <a:solidFill>
                  <a:srgbClr val="000000"/>
                </a:solidFill>
                <a:latin typeface="Archivo Narrow"/>
                <a:ea typeface="Archivo Narrow"/>
                <a:cs typeface="Archivo Narrow"/>
                <a:sym typeface="Archivo Narrow"/>
              </a:rPr>
              <a:t>, no a </a:t>
            </a:r>
            <a:r>
              <a:rPr lang="en-US" sz="3499" dirty="0" err="1">
                <a:solidFill>
                  <a:srgbClr val="000000"/>
                </a:solidFill>
                <a:latin typeface="Archivo Narrow"/>
                <a:ea typeface="Archivo Narrow"/>
                <a:cs typeface="Archivo Narrow"/>
                <a:sym typeface="Archivo Narrow"/>
              </a:rPr>
              <a:t>una</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instancia</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específica</a:t>
            </a:r>
            <a:r>
              <a:rPr lang="en-US" sz="3499" dirty="0">
                <a:solidFill>
                  <a:srgbClr val="000000"/>
                </a:solidFill>
                <a:latin typeface="Archivo Narrow"/>
                <a:ea typeface="Archivo Narrow"/>
                <a:cs typeface="Archivo Narrow"/>
                <a:sym typeface="Archivo Narrow"/>
              </a:rPr>
              <a:t> de la </a:t>
            </a:r>
            <a:r>
              <a:rPr lang="en-US" sz="3499" dirty="0" err="1">
                <a:solidFill>
                  <a:srgbClr val="000000"/>
                </a:solidFill>
                <a:latin typeface="Archivo Narrow"/>
                <a:ea typeface="Archivo Narrow"/>
                <a:cs typeface="Archivo Narrow"/>
                <a:sym typeface="Archivo Narrow"/>
              </a:rPr>
              <a:t>clase</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Estos</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atributos</a:t>
            </a:r>
            <a:r>
              <a:rPr lang="en-US" sz="3499" dirty="0">
                <a:solidFill>
                  <a:srgbClr val="000000"/>
                </a:solidFill>
                <a:latin typeface="Archivo Narrow"/>
                <a:ea typeface="Archivo Narrow"/>
                <a:cs typeface="Archivo Narrow"/>
                <a:sym typeface="Archivo Narrow"/>
              </a:rPr>
              <a:t> se </a:t>
            </a:r>
            <a:r>
              <a:rPr lang="en-US" sz="3499" dirty="0" err="1">
                <a:solidFill>
                  <a:srgbClr val="000000"/>
                </a:solidFill>
                <a:latin typeface="Archivo Narrow"/>
                <a:ea typeface="Archivo Narrow"/>
                <a:cs typeface="Archivo Narrow"/>
                <a:sym typeface="Archivo Narrow"/>
              </a:rPr>
              <a:t>declaran</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dentro</a:t>
            </a:r>
            <a:r>
              <a:rPr lang="en-US" sz="3499" dirty="0">
                <a:solidFill>
                  <a:srgbClr val="000000"/>
                </a:solidFill>
                <a:latin typeface="Archivo Narrow"/>
                <a:ea typeface="Archivo Narrow"/>
                <a:cs typeface="Archivo Narrow"/>
                <a:sym typeface="Archivo Narrow"/>
              </a:rPr>
              <a:t> de la </a:t>
            </a:r>
            <a:r>
              <a:rPr lang="en-US" sz="3499" dirty="0" err="1">
                <a:solidFill>
                  <a:srgbClr val="000000"/>
                </a:solidFill>
                <a:latin typeface="Archivo Narrow"/>
                <a:ea typeface="Archivo Narrow"/>
                <a:cs typeface="Archivo Narrow"/>
                <a:sym typeface="Archivo Narrow"/>
              </a:rPr>
              <a:t>clase</a:t>
            </a:r>
            <a:r>
              <a:rPr lang="en-US" sz="3499" dirty="0">
                <a:solidFill>
                  <a:srgbClr val="000000"/>
                </a:solidFill>
                <a:latin typeface="Archivo Narrow"/>
                <a:ea typeface="Archivo Narrow"/>
                <a:cs typeface="Archivo Narrow"/>
                <a:sym typeface="Archivo Narrow"/>
              </a:rPr>
              <a:t> y se </a:t>
            </a:r>
            <a:r>
              <a:rPr lang="en-US" sz="3499" dirty="0" err="1">
                <a:solidFill>
                  <a:srgbClr val="000000"/>
                </a:solidFill>
                <a:latin typeface="Archivo Narrow"/>
                <a:ea typeface="Archivo Narrow"/>
                <a:cs typeface="Archivo Narrow"/>
                <a:sym typeface="Archivo Narrow"/>
              </a:rPr>
              <a:t>comparten</a:t>
            </a:r>
            <a:r>
              <a:rPr lang="en-US" sz="3499" dirty="0">
                <a:solidFill>
                  <a:srgbClr val="000000"/>
                </a:solidFill>
                <a:latin typeface="Archivo Narrow"/>
                <a:ea typeface="Archivo Narrow"/>
                <a:cs typeface="Archivo Narrow"/>
                <a:sym typeface="Archivo Narrow"/>
              </a:rPr>
              <a:t> entre </a:t>
            </a:r>
            <a:r>
              <a:rPr lang="en-US" sz="3499" dirty="0" err="1">
                <a:solidFill>
                  <a:srgbClr val="000000"/>
                </a:solidFill>
                <a:latin typeface="Archivo Narrow"/>
                <a:ea typeface="Archivo Narrow"/>
                <a:cs typeface="Archivo Narrow"/>
                <a:sym typeface="Archivo Narrow"/>
              </a:rPr>
              <a:t>todos</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los</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objetos</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creados</a:t>
            </a:r>
            <a:r>
              <a:rPr lang="en-US" sz="3499" dirty="0">
                <a:solidFill>
                  <a:srgbClr val="000000"/>
                </a:solidFill>
                <a:latin typeface="Archivo Narrow"/>
                <a:ea typeface="Archivo Narrow"/>
                <a:cs typeface="Archivo Narrow"/>
                <a:sym typeface="Archivo Narrow"/>
              </a:rPr>
              <a:t> a </a:t>
            </a:r>
            <a:r>
              <a:rPr lang="en-US" sz="3499" dirty="0" err="1">
                <a:solidFill>
                  <a:srgbClr val="000000"/>
                </a:solidFill>
                <a:latin typeface="Archivo Narrow"/>
                <a:ea typeface="Archivo Narrow"/>
                <a:cs typeface="Archivo Narrow"/>
                <a:sym typeface="Archivo Narrow"/>
              </a:rPr>
              <a:t>partir</a:t>
            </a:r>
            <a:r>
              <a:rPr lang="en-US" sz="3499" dirty="0">
                <a:solidFill>
                  <a:srgbClr val="000000"/>
                </a:solidFill>
                <a:latin typeface="Archivo Narrow"/>
                <a:ea typeface="Archivo Narrow"/>
                <a:cs typeface="Archivo Narrow"/>
                <a:sym typeface="Archivo Narrow"/>
              </a:rPr>
              <a:t> de </a:t>
            </a:r>
            <a:r>
              <a:rPr lang="en-US" sz="3499" dirty="0" err="1">
                <a:solidFill>
                  <a:srgbClr val="000000"/>
                </a:solidFill>
                <a:latin typeface="Archivo Narrow"/>
                <a:ea typeface="Archivo Narrow"/>
                <a:cs typeface="Archivo Narrow"/>
                <a:sym typeface="Archivo Narrow"/>
              </a:rPr>
              <a:t>ella</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representando</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características</a:t>
            </a:r>
            <a:r>
              <a:rPr lang="en-US" sz="3499" dirty="0">
                <a:solidFill>
                  <a:srgbClr val="000000"/>
                </a:solidFill>
                <a:latin typeface="Archivo Narrow"/>
                <a:ea typeface="Archivo Narrow"/>
                <a:cs typeface="Archivo Narrow"/>
                <a:sym typeface="Archivo Narrow"/>
              </a:rPr>
              <a:t> o </a:t>
            </a:r>
            <a:r>
              <a:rPr lang="en-US" sz="3499" dirty="0" err="1">
                <a:solidFill>
                  <a:srgbClr val="000000"/>
                </a:solidFill>
                <a:latin typeface="Archivo Narrow"/>
                <a:ea typeface="Archivo Narrow"/>
                <a:cs typeface="Archivo Narrow"/>
                <a:sym typeface="Archivo Narrow"/>
              </a:rPr>
              <a:t>propiedades</a:t>
            </a:r>
            <a:r>
              <a:rPr lang="en-US" sz="3499" dirty="0">
                <a:solidFill>
                  <a:srgbClr val="000000"/>
                </a:solidFill>
                <a:latin typeface="Archivo Narrow"/>
                <a:ea typeface="Archivo Narrow"/>
                <a:cs typeface="Archivo Narrow"/>
                <a:sym typeface="Archivo Narrow"/>
              </a:rPr>
              <a:t> </a:t>
            </a:r>
            <a:r>
              <a:rPr lang="en-US" sz="3499" dirty="0" err="1">
                <a:solidFill>
                  <a:srgbClr val="000000"/>
                </a:solidFill>
                <a:latin typeface="Archivo Narrow"/>
                <a:ea typeface="Archivo Narrow"/>
                <a:cs typeface="Archivo Narrow"/>
                <a:sym typeface="Archivo Narrow"/>
              </a:rPr>
              <a:t>comunes</a:t>
            </a:r>
            <a:r>
              <a:rPr lang="en-US" sz="3499" dirty="0">
                <a:solidFill>
                  <a:srgbClr val="000000"/>
                </a:solidFill>
                <a:latin typeface="Archivo Narrow"/>
                <a:ea typeface="Archivo Narrow"/>
                <a:cs typeface="Archivo Narrow"/>
                <a:sym typeface="Archivo Narrow"/>
              </a:rPr>
              <a:t>.</a:t>
            </a:r>
          </a:p>
        </p:txBody>
      </p:sp>
      <p:sp>
        <p:nvSpPr>
          <p:cNvPr id="5" name="TextBox 5"/>
          <p:cNvSpPr txBox="1"/>
          <p:nvPr/>
        </p:nvSpPr>
        <p:spPr>
          <a:xfrm>
            <a:off x="4648200" y="1625002"/>
            <a:ext cx="8919137" cy="906112"/>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a:t>
            </a:r>
            <a:r>
              <a:rPr lang="en-US" sz="5199" b="1" dirty="0" err="1">
                <a:solidFill>
                  <a:srgbClr val="000000"/>
                </a:solidFill>
                <a:latin typeface="Archivo Narrow Bold"/>
                <a:ea typeface="Archivo Narrow Bold"/>
                <a:cs typeface="Archivo Narrow Bold"/>
                <a:sym typeface="Archivo Narrow Bold"/>
              </a:rPr>
              <a:t>Qué</a:t>
            </a:r>
            <a:r>
              <a:rPr lang="en-US" sz="5199" b="1" dirty="0">
                <a:solidFill>
                  <a:srgbClr val="000000"/>
                </a:solidFill>
                <a:latin typeface="Archivo Narrow Bold"/>
                <a:ea typeface="Archivo Narrow Bold"/>
                <a:cs typeface="Archivo Narrow Bold"/>
                <a:sym typeface="Archivo Narrow Bold"/>
              </a:rPr>
              <a:t> es un </a:t>
            </a:r>
            <a:r>
              <a:rPr lang="en-US" sz="5199" b="1" dirty="0" err="1">
                <a:solidFill>
                  <a:srgbClr val="000000"/>
                </a:solidFill>
                <a:latin typeface="Archivo Narrow Bold"/>
                <a:ea typeface="Archivo Narrow Bold"/>
                <a:cs typeface="Archivo Narrow Bold"/>
                <a:sym typeface="Archivo Narrow Bold"/>
              </a:rPr>
              <a:t>atributo</a:t>
            </a:r>
            <a:r>
              <a:rPr lang="en-US" sz="5199" b="1" dirty="0">
                <a:solidFill>
                  <a:srgbClr val="000000"/>
                </a:solidFill>
                <a:latin typeface="Archivo Narrow Bold"/>
                <a:ea typeface="Archivo Narrow Bold"/>
                <a:cs typeface="Archivo Narrow Bold"/>
                <a:sym typeface="Archivo Narrow Bold"/>
              </a:rPr>
              <a:t> de </a:t>
            </a:r>
            <a:r>
              <a:rPr lang="en-US" sz="5199" b="1" dirty="0" err="1">
                <a:solidFill>
                  <a:srgbClr val="000000"/>
                </a:solidFill>
                <a:latin typeface="Archivo Narrow Bold"/>
                <a:ea typeface="Archivo Narrow Bold"/>
                <a:cs typeface="Archivo Narrow Bold"/>
                <a:sym typeface="Archivo Narrow Bold"/>
              </a:rPr>
              <a:t>una</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clase</a:t>
            </a:r>
            <a:r>
              <a:rPr lang="en-US" sz="5199" b="1" dirty="0">
                <a:solidFill>
                  <a:srgbClr val="000000"/>
                </a:solidFill>
                <a:latin typeface="Archivo Narrow Bold"/>
                <a:ea typeface="Archivo Narrow Bold"/>
                <a:cs typeface="Archivo Narrow Bold"/>
                <a:sym typeface="Archivo Narrow Bold"/>
              </a:rPr>
              <a:t>?</a:t>
            </a:r>
          </a:p>
        </p:txBody>
      </p:sp>
      <p:pic>
        <p:nvPicPr>
          <p:cNvPr id="9" name="Imagen 8" descr="Interfaz de usuario gráfica, Texto&#10;&#10;El contenido generado por IA puede ser incorrecto.">
            <a:extLst>
              <a:ext uri="{FF2B5EF4-FFF2-40B4-BE49-F238E27FC236}">
                <a16:creationId xmlns:a16="http://schemas.microsoft.com/office/drawing/2014/main" id="{39D0379F-F381-151C-501B-78325B06FE7D}"/>
              </a:ext>
            </a:extLst>
          </p:cNvPr>
          <p:cNvPicPr>
            <a:picLocks noChangeAspect="1"/>
          </p:cNvPicPr>
          <p:nvPr/>
        </p:nvPicPr>
        <p:blipFill>
          <a:blip r:embed="rId4">
            <a:extLst>
              <a:ext uri="{28A0092B-C50C-407E-A947-70E740481C1C}">
                <a14:useLocalDpi xmlns:a14="http://schemas.microsoft.com/office/drawing/2010/main" val="0"/>
              </a:ext>
            </a:extLst>
          </a:blip>
          <a:srcRect l="6968" t="30769" r="6968" b="31074"/>
          <a:stretch>
            <a:fillRect/>
          </a:stretch>
        </p:blipFill>
        <p:spPr>
          <a:xfrm>
            <a:off x="601118" y="3583581"/>
            <a:ext cx="17128857" cy="1931055"/>
          </a:xfrm>
          <a:prstGeom prst="rect">
            <a:avLst/>
          </a:prstGeom>
        </p:spPr>
      </p:pic>
      <p:pic>
        <p:nvPicPr>
          <p:cNvPr id="10" name="Picture 6" descr="X png cruzar png transparente antecedentes 38341441 PNG">
            <a:extLst>
              <a:ext uri="{FF2B5EF4-FFF2-40B4-BE49-F238E27FC236}">
                <a16:creationId xmlns:a16="http://schemas.microsoft.com/office/drawing/2014/main" id="{55A1CA3D-7182-5213-32CF-E8CDC9940CB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7196673" y="3235645"/>
            <a:ext cx="980417" cy="973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5">
            <a:extLst>
              <a:ext uri="{FF2B5EF4-FFF2-40B4-BE49-F238E27FC236}">
                <a16:creationId xmlns:a16="http://schemas.microsoft.com/office/drawing/2014/main" id="{772A90E4-8CA5-1307-694C-4E40B9890441}"/>
              </a:ext>
            </a:extLst>
          </p:cNvPr>
          <p:cNvSpPr txBox="1"/>
          <p:nvPr/>
        </p:nvSpPr>
        <p:spPr>
          <a:xfrm>
            <a:off x="2969296" y="8596132"/>
            <a:ext cx="8919137" cy="906112"/>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Estructura</a:t>
            </a:r>
            <a:r>
              <a:rPr lang="en-US" sz="5199" b="1" dirty="0">
                <a:solidFill>
                  <a:srgbClr val="000000"/>
                </a:solidFill>
                <a:latin typeface="Archivo Narrow Bold"/>
                <a:ea typeface="Archivo Narrow Bold"/>
                <a:cs typeface="Archivo Narrow Bold"/>
                <a:sym typeface="Archivo Narrow Bold"/>
              </a:rPr>
              <a:t> de un </a:t>
            </a:r>
            <a:r>
              <a:rPr lang="en-US" sz="5199" b="1" dirty="0" err="1">
                <a:solidFill>
                  <a:srgbClr val="000000"/>
                </a:solidFill>
                <a:latin typeface="Archivo Narrow Bold"/>
                <a:ea typeface="Archivo Narrow Bold"/>
                <a:cs typeface="Archivo Narrow Bold"/>
                <a:sym typeface="Archivo Narrow Bold"/>
              </a:rPr>
              <a:t>atributo</a:t>
            </a:r>
            <a:endParaRPr lang="en-US" sz="5199" b="1" dirty="0">
              <a:solidFill>
                <a:srgbClr val="000000"/>
              </a:solidFill>
              <a:latin typeface="Archivo Narrow Bold"/>
              <a:ea typeface="Archivo Narrow Bold"/>
              <a:cs typeface="Archivo Narrow Bold"/>
              <a:sym typeface="Archivo Narrow Bold"/>
            </a:endParaRPr>
          </a:p>
        </p:txBody>
      </p:sp>
      <p:pic>
        <p:nvPicPr>
          <p:cNvPr id="13" name="Imagen 12" descr="Forma, Círculo&#10;&#10;El contenido generado por IA puede ser incorrecto.">
            <a:extLst>
              <a:ext uri="{FF2B5EF4-FFF2-40B4-BE49-F238E27FC236}">
                <a16:creationId xmlns:a16="http://schemas.microsoft.com/office/drawing/2014/main" id="{E1E1A8BF-6A02-B9FF-75F4-978C36A92A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82908" y="8625944"/>
            <a:ext cx="876300" cy="8763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nextCondLst>
                <p:cond evt="onClick" delay="0">
                  <p:tgtEl>
                    <p:spTgt spid="13"/>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4" name="TextBox 4"/>
          <p:cNvSpPr txBox="1"/>
          <p:nvPr/>
        </p:nvSpPr>
        <p:spPr>
          <a:xfrm>
            <a:off x="2138762" y="2980376"/>
            <a:ext cx="14053570" cy="1844675"/>
          </a:xfrm>
          <a:prstGeom prst="rect">
            <a:avLst/>
          </a:prstGeom>
        </p:spPr>
        <p:txBody>
          <a:bodyPr lIns="0" tIns="0" rIns="0" bIns="0" rtlCol="0" anchor="t">
            <a:spAutoFit/>
          </a:bodyPr>
          <a:lstStyle/>
          <a:p>
            <a:pPr algn="just">
              <a:lnSpc>
                <a:spcPts val="4899"/>
              </a:lnSpc>
            </a:pPr>
            <a:r>
              <a:rPr lang="en-US" sz="3499">
                <a:solidFill>
                  <a:srgbClr val="000000"/>
                </a:solidFill>
                <a:latin typeface="Archivo Narrow"/>
                <a:ea typeface="Archivo Narrow"/>
                <a:cs typeface="Archivo Narrow"/>
                <a:sym typeface="Archivo Narrow"/>
              </a:rPr>
              <a:t>Es un bloque de código reutilizable dentro de una clase que realiza una tarea específica. Permiten a los programadores modularizar su código, hacerlo más legible y eficiente al evitar la repetición innecesaria de instrucciones. </a:t>
            </a:r>
          </a:p>
        </p:txBody>
      </p:sp>
      <p:sp>
        <p:nvSpPr>
          <p:cNvPr id="5" name="TextBox 5"/>
          <p:cNvSpPr txBox="1"/>
          <p:nvPr/>
        </p:nvSpPr>
        <p:spPr>
          <a:xfrm>
            <a:off x="4568585" y="1654619"/>
            <a:ext cx="9193924" cy="906112"/>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a:t>
            </a:r>
            <a:r>
              <a:rPr lang="en-US" sz="5199" b="1" dirty="0" err="1">
                <a:solidFill>
                  <a:srgbClr val="000000"/>
                </a:solidFill>
                <a:latin typeface="Archivo Narrow Bold"/>
                <a:ea typeface="Archivo Narrow Bold"/>
                <a:cs typeface="Archivo Narrow Bold"/>
                <a:sym typeface="Archivo Narrow Bold"/>
              </a:rPr>
              <a:t>Qué</a:t>
            </a:r>
            <a:r>
              <a:rPr lang="en-US" sz="5199" b="1" dirty="0">
                <a:solidFill>
                  <a:srgbClr val="000000"/>
                </a:solidFill>
                <a:latin typeface="Archivo Narrow Bold"/>
                <a:ea typeface="Archivo Narrow Bold"/>
                <a:cs typeface="Archivo Narrow Bold"/>
                <a:sym typeface="Archivo Narrow Bold"/>
              </a:rPr>
              <a:t> es un </a:t>
            </a:r>
            <a:r>
              <a:rPr lang="en-US" sz="5199" b="1" dirty="0" err="1">
                <a:solidFill>
                  <a:srgbClr val="000000"/>
                </a:solidFill>
                <a:latin typeface="Archivo Narrow Bold"/>
                <a:ea typeface="Archivo Narrow Bold"/>
                <a:cs typeface="Archivo Narrow Bold"/>
                <a:sym typeface="Archivo Narrow Bold"/>
              </a:rPr>
              <a:t>método</a:t>
            </a:r>
            <a:r>
              <a:rPr lang="en-US" sz="5199" b="1" dirty="0">
                <a:solidFill>
                  <a:srgbClr val="000000"/>
                </a:solidFill>
                <a:latin typeface="Archivo Narrow Bold"/>
                <a:ea typeface="Archivo Narrow Bold"/>
                <a:cs typeface="Archivo Narrow Bold"/>
                <a:sym typeface="Archivo Narrow Bold"/>
              </a:rPr>
              <a:t> de </a:t>
            </a:r>
            <a:r>
              <a:rPr lang="en-US" sz="5199" b="1" dirty="0" err="1">
                <a:solidFill>
                  <a:srgbClr val="000000"/>
                </a:solidFill>
                <a:latin typeface="Archivo Narrow Bold"/>
                <a:ea typeface="Archivo Narrow Bold"/>
                <a:cs typeface="Archivo Narrow Bold"/>
                <a:sym typeface="Archivo Narrow Bold"/>
              </a:rPr>
              <a:t>una</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clase</a:t>
            </a:r>
            <a:r>
              <a:rPr lang="en-US" sz="5199" b="1" dirty="0">
                <a:solidFill>
                  <a:srgbClr val="000000"/>
                </a:solidFill>
                <a:latin typeface="Archivo Narrow Bold"/>
                <a:ea typeface="Archivo Narrow Bold"/>
                <a:cs typeface="Archivo Narrow Bold"/>
                <a:sym typeface="Archivo Narrow Bold"/>
              </a:rPr>
              <a:t>?</a:t>
            </a:r>
          </a:p>
        </p:txBody>
      </p:sp>
      <p:pic>
        <p:nvPicPr>
          <p:cNvPr id="8" name="Imagen 7" descr="Diagrama&#10;&#10;El contenido generado por IA puede ser incorrecto.">
            <a:extLst>
              <a:ext uri="{FF2B5EF4-FFF2-40B4-BE49-F238E27FC236}">
                <a16:creationId xmlns:a16="http://schemas.microsoft.com/office/drawing/2014/main" id="{6B594B8F-866C-24C1-1DED-8483E15998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5562538"/>
            <a:ext cx="5791200" cy="3860800"/>
          </a:xfrm>
          <a:prstGeom prst="rect">
            <a:avLst/>
          </a:prstGeom>
        </p:spPr>
      </p:pic>
      <p:pic>
        <p:nvPicPr>
          <p:cNvPr id="9" name="Imagen 8" descr="Diagrama&#10;&#10;El contenido generado por IA puede ser incorrecto.">
            <a:extLst>
              <a:ext uri="{FF2B5EF4-FFF2-40B4-BE49-F238E27FC236}">
                <a16:creationId xmlns:a16="http://schemas.microsoft.com/office/drawing/2014/main" id="{F4B99A67-F71B-4DC8-149E-46CA77647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715269"/>
            <a:ext cx="14053569" cy="9369046"/>
          </a:xfrm>
          <a:prstGeom prst="rect">
            <a:avLst/>
          </a:prstGeom>
        </p:spPr>
      </p:pic>
      <p:pic>
        <p:nvPicPr>
          <p:cNvPr id="10" name="Picture 6" descr="X png cruzar png transparente antecedentes 38341441 PNG">
            <a:extLst>
              <a:ext uri="{FF2B5EF4-FFF2-40B4-BE49-F238E27FC236}">
                <a16:creationId xmlns:a16="http://schemas.microsoft.com/office/drawing/2014/main" id="{03606AD0-F43C-D723-5C05-D156437697A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5702123" y="387490"/>
            <a:ext cx="980417" cy="97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nextCondLst>
                <p:cond evt="onClick" delay="0">
                  <p:tgtEl>
                    <p:spTgt spid="8"/>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022522" y="5593810"/>
            <a:ext cx="4242956" cy="4242956"/>
          </a:xfrm>
          <a:custGeom>
            <a:avLst/>
            <a:gdLst/>
            <a:ahLst/>
            <a:cxnLst/>
            <a:rect l="l" t="t" r="r" b="b"/>
            <a:pathLst>
              <a:path w="4242956" h="4242956">
                <a:moveTo>
                  <a:pt x="0" y="0"/>
                </a:moveTo>
                <a:lnTo>
                  <a:pt x="4242956" y="0"/>
                </a:lnTo>
                <a:lnTo>
                  <a:pt x="4242956" y="4242955"/>
                </a:lnTo>
                <a:lnTo>
                  <a:pt x="0" y="4242955"/>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138762" y="2980376"/>
            <a:ext cx="14053570" cy="2463800"/>
          </a:xfrm>
          <a:prstGeom prst="rect">
            <a:avLst/>
          </a:prstGeom>
        </p:spPr>
        <p:txBody>
          <a:bodyPr lIns="0" tIns="0" rIns="0" bIns="0" rtlCol="0" anchor="t">
            <a:spAutoFit/>
          </a:bodyPr>
          <a:lstStyle/>
          <a:p>
            <a:pPr algn="just">
              <a:lnSpc>
                <a:spcPts val="4899"/>
              </a:lnSpc>
            </a:pPr>
            <a:r>
              <a:rPr lang="en-US" sz="3499">
                <a:solidFill>
                  <a:srgbClr val="000000"/>
                </a:solidFill>
                <a:latin typeface="Archivo Narrow"/>
                <a:ea typeface="Archivo Narrow"/>
                <a:cs typeface="Archivo Narrow"/>
                <a:sym typeface="Archivo Narrow"/>
              </a:rPr>
              <a:t>El encapsulamiento es un principio de la Programación Orientada a Objetos (POO) que agrupa datos (atributos) y los métodos que operan sobre ellos dentro de una única unidad (la clase), ocultando la información y los detalles internos de la implementación y controlar el acceso a través de modificadores como private y public.</a:t>
            </a:r>
          </a:p>
        </p:txBody>
      </p:sp>
      <p:sp>
        <p:nvSpPr>
          <p:cNvPr id="5" name="TextBox 5"/>
          <p:cNvSpPr txBox="1"/>
          <p:nvPr/>
        </p:nvSpPr>
        <p:spPr>
          <a:xfrm>
            <a:off x="5644852" y="1027346"/>
            <a:ext cx="7041389" cy="906112"/>
          </a:xfrm>
          <a:prstGeom prst="rect">
            <a:avLst/>
          </a:prstGeom>
        </p:spPr>
        <p:txBody>
          <a:bodyPr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a:t>
            </a:r>
            <a:r>
              <a:rPr lang="en-US" sz="5199" b="1" dirty="0" err="1">
                <a:solidFill>
                  <a:srgbClr val="000000"/>
                </a:solidFill>
                <a:latin typeface="Archivo Narrow Bold"/>
                <a:ea typeface="Archivo Narrow Bold"/>
                <a:cs typeface="Archivo Narrow Bold"/>
                <a:sym typeface="Archivo Narrow Bold"/>
              </a:rPr>
              <a:t>Qué</a:t>
            </a:r>
            <a:r>
              <a:rPr lang="en-US" sz="5199" b="1" dirty="0">
                <a:solidFill>
                  <a:srgbClr val="000000"/>
                </a:solidFill>
                <a:latin typeface="Archivo Narrow Bold"/>
                <a:ea typeface="Archivo Narrow Bold"/>
                <a:cs typeface="Archivo Narrow Bold"/>
                <a:sym typeface="Archivo Narrow Bold"/>
              </a:rPr>
              <a:t> es </a:t>
            </a:r>
            <a:r>
              <a:rPr lang="en-US" sz="5199" b="1" dirty="0" err="1">
                <a:solidFill>
                  <a:srgbClr val="000000"/>
                </a:solidFill>
                <a:latin typeface="Archivo Narrow Bold"/>
                <a:ea typeface="Archivo Narrow Bold"/>
                <a:cs typeface="Archivo Narrow Bold"/>
                <a:sym typeface="Archivo Narrow Bold"/>
              </a:rPr>
              <a:t>encapsulamiento</a:t>
            </a:r>
            <a:r>
              <a:rPr lang="en-US" sz="5199" b="1" dirty="0">
                <a:solidFill>
                  <a:srgbClr val="000000"/>
                </a:solidFill>
                <a:latin typeface="Archivo Narrow Bold"/>
                <a:ea typeface="Archivo Narrow Bold"/>
                <a:cs typeface="Archivo Narrow Bold"/>
                <a:sym typeface="Archivo Narrow Bold"/>
              </a:rPr>
              <a:t>?</a:t>
            </a:r>
          </a:p>
        </p:txBody>
      </p:sp>
      <p:pic>
        <p:nvPicPr>
          <p:cNvPr id="8" name="Imagen 7">
            <a:extLst>
              <a:ext uri="{FF2B5EF4-FFF2-40B4-BE49-F238E27FC236}">
                <a16:creationId xmlns:a16="http://schemas.microsoft.com/office/drawing/2014/main" id="{78103E06-52F8-72D2-D3C3-0ED4D311E076}"/>
              </a:ext>
            </a:extLst>
          </p:cNvPr>
          <p:cNvPicPr>
            <a:picLocks noChangeAspect="1"/>
          </p:cNvPicPr>
          <p:nvPr/>
        </p:nvPicPr>
        <p:blipFill>
          <a:blip r:embed="rId4"/>
          <a:stretch>
            <a:fillRect/>
          </a:stretch>
        </p:blipFill>
        <p:spPr>
          <a:xfrm>
            <a:off x="4770254" y="450234"/>
            <a:ext cx="9753600" cy="9753600"/>
          </a:xfrm>
          <a:prstGeom prst="rect">
            <a:avLst/>
          </a:prstGeom>
        </p:spPr>
      </p:pic>
      <p:pic>
        <p:nvPicPr>
          <p:cNvPr id="9" name="Picture 6" descr="X png cruzar png transparente antecedentes 38341441 PNG">
            <a:extLst>
              <a:ext uri="{FF2B5EF4-FFF2-40B4-BE49-F238E27FC236}">
                <a16:creationId xmlns:a16="http://schemas.microsoft.com/office/drawing/2014/main" id="{CE8BD5D7-AEDF-7297-2464-D7A62AD5CA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3985045" y="94553"/>
            <a:ext cx="980417" cy="973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nextCondLst>
                <p:cond evt="onClick" delay="0">
                  <p:tgtEl>
                    <p:spTgt spid="3"/>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3067527" y="4121939"/>
            <a:ext cx="12152946" cy="1021561"/>
          </a:xfrm>
          <a:prstGeom prst="rect">
            <a:avLst/>
          </a:prstGeom>
        </p:spPr>
        <p:txBody>
          <a:bodyPr lIns="0" tIns="0" rIns="0" bIns="0" rtlCol="0" anchor="t">
            <a:spAutoFit/>
          </a:bodyPr>
          <a:lstStyle/>
          <a:p>
            <a:pPr algn="ctr">
              <a:lnSpc>
                <a:spcPts val="8268"/>
              </a:lnSpc>
            </a:pPr>
            <a:r>
              <a:rPr lang="en-US" sz="5906" b="1">
                <a:solidFill>
                  <a:srgbClr val="1800AD"/>
                </a:solidFill>
                <a:latin typeface="Archivo Narrow Bold"/>
                <a:ea typeface="Archivo Narrow Bold"/>
                <a:cs typeface="Archivo Narrow Bold"/>
                <a:sym typeface="Archivo Narrow Bold"/>
              </a:rPr>
              <a:t>2.2 Instanciación de una clase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835408" y="6270393"/>
            <a:ext cx="5607679" cy="2299148"/>
          </a:xfrm>
          <a:custGeom>
            <a:avLst/>
            <a:gdLst/>
            <a:ahLst/>
            <a:cxnLst/>
            <a:rect l="l" t="t" r="r" b="b"/>
            <a:pathLst>
              <a:path w="5607679" h="2299148">
                <a:moveTo>
                  <a:pt x="0" y="0"/>
                </a:moveTo>
                <a:lnTo>
                  <a:pt x="5607679" y="0"/>
                </a:lnTo>
                <a:lnTo>
                  <a:pt x="5607679" y="2299148"/>
                </a:lnTo>
                <a:lnTo>
                  <a:pt x="0" y="229914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337598" y="2624535"/>
            <a:ext cx="13825323" cy="2955101"/>
          </a:xfrm>
          <a:prstGeom prst="rect">
            <a:avLst/>
          </a:prstGeom>
        </p:spPr>
        <p:txBody>
          <a:bodyPr lIns="0" tIns="0" rIns="0" bIns="0" rtlCol="0" anchor="t">
            <a:spAutoFit/>
          </a:bodyPr>
          <a:lstStyle/>
          <a:p>
            <a:pPr algn="just">
              <a:lnSpc>
                <a:spcPts val="4702"/>
              </a:lnSpc>
            </a:pPr>
            <a:r>
              <a:rPr lang="en-US" sz="3358">
                <a:solidFill>
                  <a:srgbClr val="000000"/>
                </a:solidFill>
                <a:latin typeface="Archivo Narrow"/>
                <a:ea typeface="Archivo Narrow"/>
                <a:cs typeface="Archivo Narrow"/>
                <a:sym typeface="Archivo Narrow"/>
              </a:rPr>
              <a:t>Podemos ver una clase como un plano que describe un objeto, permitiendo crear instancias a partir de ella. El proceso de crear un objeto se llama instanciación. Al construir un objeto, es necesario inicializar sus atributos, lo cual se realiza mediante un método especial llamado constructor, que se ejecuta automáticamente al instanciar una variable y generalmente tiene el mismo nombre que la clase, sin devolver valores.</a:t>
            </a:r>
          </a:p>
        </p:txBody>
      </p:sp>
      <p:sp>
        <p:nvSpPr>
          <p:cNvPr id="5" name="TextBox 5"/>
          <p:cNvSpPr txBox="1"/>
          <p:nvPr/>
        </p:nvSpPr>
        <p:spPr>
          <a:xfrm>
            <a:off x="5371587" y="1480722"/>
            <a:ext cx="7544826" cy="906112"/>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Instanciación</a:t>
            </a:r>
            <a:r>
              <a:rPr lang="en-US" sz="5199" b="1" dirty="0">
                <a:solidFill>
                  <a:srgbClr val="000000"/>
                </a:solidFill>
                <a:latin typeface="Archivo Narrow Bold"/>
                <a:ea typeface="Archivo Narrow Bold"/>
                <a:cs typeface="Archivo Narrow Bold"/>
                <a:sym typeface="Archivo Narrow Bold"/>
              </a:rPr>
              <a:t> de </a:t>
            </a:r>
            <a:r>
              <a:rPr lang="en-US" sz="5199" b="1" dirty="0" err="1">
                <a:solidFill>
                  <a:srgbClr val="000000"/>
                </a:solidFill>
                <a:latin typeface="Archivo Narrow Bold"/>
                <a:ea typeface="Archivo Narrow Bold"/>
                <a:cs typeface="Archivo Narrow Bold"/>
                <a:sym typeface="Archivo Narrow Bold"/>
              </a:rPr>
              <a:t>una</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clase</a:t>
            </a:r>
            <a:r>
              <a:rPr lang="en-US" sz="5199" b="1" dirty="0">
                <a:solidFill>
                  <a:srgbClr val="000000"/>
                </a:solidFill>
                <a:latin typeface="Archivo Narrow Bold"/>
                <a:ea typeface="Archivo Narrow Bold"/>
                <a:cs typeface="Archivo Narrow Bold"/>
                <a:sym typeface="Archivo Narrow Bold"/>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BBC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3067527" y="4121939"/>
            <a:ext cx="12152946" cy="1021561"/>
          </a:xfrm>
          <a:prstGeom prst="rect">
            <a:avLst/>
          </a:prstGeom>
        </p:spPr>
        <p:txBody>
          <a:bodyPr lIns="0" tIns="0" rIns="0" bIns="0" rtlCol="0" anchor="t">
            <a:spAutoFit/>
          </a:bodyPr>
          <a:lstStyle/>
          <a:p>
            <a:pPr algn="ctr">
              <a:lnSpc>
                <a:spcPts val="8268"/>
              </a:lnSpc>
            </a:pPr>
            <a:r>
              <a:rPr lang="en-US" sz="5906" b="1">
                <a:solidFill>
                  <a:srgbClr val="1800AD"/>
                </a:solidFill>
                <a:latin typeface="Archivo Narrow Bold"/>
                <a:ea typeface="Archivo Narrow Bold"/>
                <a:cs typeface="Archivo Narrow Bold"/>
                <a:sym typeface="Archivo Narrow Bold"/>
              </a:rPr>
              <a:t>2.3 Referencia al objeto actual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562</Words>
  <Application>Microsoft Office PowerPoint</Application>
  <PresentationFormat>Personalizado</PresentationFormat>
  <Paragraphs>33</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Calibri</vt:lpstr>
      <vt:lpstr>Arial</vt:lpstr>
      <vt:lpstr>Archivo Narrow</vt:lpstr>
      <vt:lpstr>Archivo Narrow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2 POO</dc:title>
  <cp:lastModifiedBy>a16576</cp:lastModifiedBy>
  <cp:revision>3</cp:revision>
  <dcterms:created xsi:type="dcterms:W3CDTF">2006-08-16T00:00:00Z</dcterms:created>
  <dcterms:modified xsi:type="dcterms:W3CDTF">2025-11-09T00:50:18Z</dcterms:modified>
  <dc:identifier>DAG2YaxvMKY</dc:identifier>
</cp:coreProperties>
</file>